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88" r:id="rId5"/>
  </p:sldMasterIdLst>
  <p:notesMasterIdLst>
    <p:notesMasterId r:id="rId19"/>
  </p:notesMasterIdLst>
  <p:handoutMasterIdLst>
    <p:handoutMasterId r:id="rId20"/>
  </p:handoutMasterIdLst>
  <p:sldIdLst>
    <p:sldId id="2068" r:id="rId6"/>
    <p:sldId id="2147483312" r:id="rId7"/>
    <p:sldId id="2147483323" r:id="rId8"/>
    <p:sldId id="2147483324" r:id="rId9"/>
    <p:sldId id="2147483335" r:id="rId10"/>
    <p:sldId id="2147483327" r:id="rId11"/>
    <p:sldId id="2147483328" r:id="rId12"/>
    <p:sldId id="2147483331" r:id="rId13"/>
    <p:sldId id="2147483326" r:id="rId14"/>
    <p:sldId id="2147483336" r:id="rId15"/>
    <p:sldId id="2147483337" r:id="rId16"/>
    <p:sldId id="2147483330" r:id="rId17"/>
    <p:sldId id="214748333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910A02B9-B4B2-429D-B366-E6A32F66AFD2}">
          <p14:sldIdLst>
            <p14:sldId id="2068"/>
            <p14:sldId id="2147483312"/>
          </p14:sldIdLst>
        </p14:section>
        <p14:section name="Program Background" id="{0AF35D58-7A83-484B-A961-DE390E987A7D}">
          <p14:sldIdLst>
            <p14:sldId id="2147483323"/>
            <p14:sldId id="2147483324"/>
            <p14:sldId id="2147483335"/>
            <p14:sldId id="2147483327"/>
            <p14:sldId id="2147483328"/>
            <p14:sldId id="2147483331"/>
          </p14:sldIdLst>
        </p14:section>
        <p14:section name="Program Accomplishments" id="{A1948AA7-D6CE-44C2-B9CC-689BF584554B}">
          <p14:sldIdLst>
            <p14:sldId id="2147483326"/>
          </p14:sldIdLst>
        </p14:section>
        <p14:section name="Risk Overview" id="{22EB9816-B178-41E4-AEB2-3B25A93932DC}">
          <p14:sldIdLst>
            <p14:sldId id="2147483336"/>
            <p14:sldId id="2147483337"/>
            <p14:sldId id="2147483330"/>
          </p14:sldIdLst>
        </p14:section>
        <p14:section name="Looking Forward" id="{8E74D850-3A02-4331-A728-AED5B6B78A23}">
          <p14:sldIdLst>
            <p14:sldId id="214748333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DC947BA8-153A-A6F6-0CBC-E6B7385DC45F}" name="Domenico Galimi" initials="DG" userId="S::Domenico.Galimi1@ey.com::fbe1f57f-0c8a-449f-895a-d503f43adc82" providerId="AD"/>
  <p188:author id="{7980BAB8-C784-6474-149E-B2D6767F7E89}" name="Agnetha Serrame" initials="AS" userId="S::aserrame@publicpower.org::8a93c124-a9a3-4ddf-86f4-119bbb511cd0" providerId="AD"/>
  <p188:author id="{F61D04CE-256F-871E-90A4-CE5F5D726F45}" name="Chris Cubillas" initials="CC" userId="S::Chris.Cubillas@ey.com::f4238f92-772b-4a6b-aa6d-072f6bb86ab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775"/>
    <a:srgbClr val="FFFFFF"/>
    <a:srgbClr val="972650"/>
    <a:srgbClr val="3D3672"/>
    <a:srgbClr val="183775"/>
    <a:srgbClr val="922754"/>
    <a:srgbClr val="4C346F"/>
    <a:srgbClr val="A32145"/>
    <a:srgbClr val="892A59"/>
    <a:srgbClr val="4535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B7F215-07F1-4F05-A68A-7938DD5A9E4D}" v="20" dt="2024-09-04T17:45:49.172"/>
    <p1510:client id="{3D0C0AAF-D632-49A9-A5C7-57AB2BB48EE1}" v="22" dt="2024-09-04T19:46:18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/>
    <p:restoredTop sz="92877" autoAdjust="0"/>
  </p:normalViewPr>
  <p:slideViewPr>
    <p:cSldViewPr snapToGrid="0">
      <p:cViewPr varScale="1">
        <p:scale>
          <a:sx n="59" d="100"/>
          <a:sy n="59" d="100"/>
        </p:scale>
        <p:origin x="9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0D8E3A4-1240-A8AA-E391-47E8CBAEE0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53D1C3-FE26-DA59-D49B-C6576C0B71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A06C4-4BEB-41E8-9253-9145FE899C7C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5FF8F9-58D6-37ED-DC3B-BE1A4FB24A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E35C5C-6E02-074E-83F8-348CF7DA4B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2AA4A-991D-4221-A6E2-8C4CF49A6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783955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A40AD9-982D-2C98-1F77-8CDB253D436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6639C-E5AC-C228-421C-0849491B5BE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748D34A-CA1B-4F01-B835-17B71EBE0C75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D6DCC25-DABE-C386-84A1-59028BF8C6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33A3AD-CE3A-793A-AE70-2BF05A63AEEE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83724-C443-4C5E-A30E-C25411C0ACD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6FD45-9080-5EF5-E008-7F5FB681D66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4966DFD-BB45-4CC2-B99E-E779505D39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169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change the format of the slide deck to fit the utility’s style, go to View, then go to Slide Master.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Change the format and customize according to the utility’s approved format and logo.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64966DFD-BB45-4CC2-B99E-E779505D398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22D00-2636-A10F-AA03-05A2293DA2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2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46C58C-BDC4-7295-FC10-52173CE44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FC5FF9-F6D7-19F9-452D-4C0D985C25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 b="1" dirty="0"/>
              <a:t>Note: This is a sample only and should be tailored according to the utility’s needs.</a:t>
            </a:r>
          </a:p>
          <a:p>
            <a:pPr lvl="0"/>
            <a:endParaRPr lang="en-US" b="1" dirty="0"/>
          </a:p>
          <a:p>
            <a:pPr lvl="0"/>
            <a:r>
              <a:rPr lang="en-US" b="1" u="sng" dirty="0"/>
              <a:t>Slide Objective: Provide high-level summary of the risk register – only include the prioritized risks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962D8-1133-7F35-DA2A-0D5523FF41C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B07491-DF6D-48E1-84C3-60D0D6AE2230}" type="slidenum">
              <a:t>10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97F1-9FEA-76FC-778D-AFA79A92FA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05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46C58C-BDC4-7295-FC10-52173CE44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FC5FF9-F6D7-19F9-452D-4C0D985C25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 b="1" dirty="0"/>
              <a:t>Note: This is a sample only and should be tailored according to the utility’s needs.</a:t>
            </a:r>
          </a:p>
          <a:p>
            <a:pPr lvl="0"/>
            <a:endParaRPr lang="en-US" b="1" dirty="0"/>
          </a:p>
          <a:p>
            <a:pPr lvl="0"/>
            <a:r>
              <a:rPr lang="en-US" b="1" u="sng" dirty="0"/>
              <a:t>Slide Objective: Provide heat mapping – visualization of the prioritized risks. This is to encourage stakeholders to stay engage in the program and participate in continuously identifying and mitigating risks and creating a risk aware culture in the utility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962D8-1133-7F35-DA2A-0D5523FF41C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B07491-DF6D-48E1-84C3-60D0D6AE2230}" type="slidenum">
              <a:t>11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97F1-9FEA-76FC-778D-AFA79A92FA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54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b="1" dirty="0"/>
              <a:t>Note: This is a sample only and should be tailored according to the utility’s needs.</a:t>
            </a:r>
          </a:p>
          <a:p>
            <a:pPr lvl="0"/>
            <a:endParaRPr lang="en-US" b="1" dirty="0"/>
          </a:p>
          <a:p>
            <a:pPr lvl="0"/>
            <a:r>
              <a:rPr lang="en-US" b="1" u="sng" dirty="0"/>
              <a:t>Slide Objective: Provide high-level overview of the utility’s risk landscape compared to their State’s Risk Profile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64966DFD-BB45-4CC2-B99E-E779505D398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60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r>
              <a:rPr lang="en-IN" sz="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Talking Points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IN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 we look to the future, we are not just reactive; we are forward-thinking, planning for the long-term sustainability of our utility.</a:t>
            </a:r>
          </a:p>
          <a:p>
            <a:pPr marL="171450" lvl="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Our goals and initiatives are designed to anticipate and adapt to future risks, ensuring that [Utility Name] remains a resilient and innovative leader in the industry.</a:t>
            </a:r>
          </a:p>
          <a:p>
            <a:pPr marL="171450" lvl="0" indent="-1714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IN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64966DFD-BB45-4CC2-B99E-E779505D3984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15AC7-6CE1-85B5-7E4E-6409516488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9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Slide Objective: Provide meeting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64966DFD-BB45-4CC2-B99E-E779505D39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46C58C-BDC4-7295-FC10-52173CE44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FC5FF9-F6D7-19F9-452D-4C0D985C25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 b="1" dirty="0"/>
              <a:t>Note: This is a sample only and should be tailored according to the utility’s needs.</a:t>
            </a:r>
          </a:p>
          <a:p>
            <a:pPr lvl="0"/>
            <a:endParaRPr lang="en-US" b="1" dirty="0"/>
          </a:p>
          <a:p>
            <a:pPr lvl="0"/>
            <a:r>
              <a:rPr lang="en-US" b="1" u="sng" dirty="0"/>
              <a:t>Slide Objective: Provide reference to the utility’s ERM vision/mission statement or the ERM policy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962D8-1133-7F35-DA2A-0D5523FF41C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B07491-DF6D-48E1-84C3-60D0D6AE2230}" type="slidenum">
              <a:t>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97F1-9FEA-76FC-778D-AFA79A92FA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55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46C58C-BDC4-7295-FC10-52173CE44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FC5FF9-F6D7-19F9-452D-4C0D985C25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 b="1" dirty="0"/>
              <a:t>Note: This is a sample only and should be tailored according to the utility’s needs.</a:t>
            </a:r>
          </a:p>
          <a:p>
            <a:pPr lvl="0"/>
            <a:endParaRPr lang="en-US" b="1" dirty="0"/>
          </a:p>
          <a:p>
            <a:pPr lvl="0"/>
            <a:r>
              <a:rPr lang="en-US" b="1" u="sng" dirty="0"/>
              <a:t>Slide Objective: Provide reference to the utility’s ERM governance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962D8-1133-7F35-DA2A-0D5523FF41C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B07491-DF6D-48E1-84C3-60D0D6AE2230}" type="slidenum">
              <a:t>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97F1-9FEA-76FC-778D-AFA79A92FA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22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46C58C-BDC4-7295-FC10-52173CE44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FC5FF9-F6D7-19F9-452D-4C0D985C25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 b="1" dirty="0"/>
              <a:t>Note: This is a sample only and should be tailored according to the utility’s needs.</a:t>
            </a:r>
          </a:p>
          <a:p>
            <a:pPr lvl="0"/>
            <a:endParaRPr lang="en-US" b="1" dirty="0"/>
          </a:p>
          <a:p>
            <a:pPr lvl="0"/>
            <a:r>
              <a:rPr lang="en-US" b="1" u="sng" dirty="0"/>
              <a:t>Slide Objective: Provide overview of the utility’s approach and Timeline for the ERM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962D8-1133-7F35-DA2A-0D5523FF41C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B07491-DF6D-48E1-84C3-60D0D6AE2230}" type="slidenum">
              <a:t>5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97F1-9FEA-76FC-778D-AFA79A92FA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44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46C58C-BDC4-7295-FC10-52173CE44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FC5FF9-F6D7-19F9-452D-4C0D985C25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 b="1" dirty="0"/>
              <a:t>Note: This is a sample only and should be tailored according to the utility’s needs.</a:t>
            </a:r>
          </a:p>
          <a:p>
            <a:pPr lvl="0"/>
            <a:endParaRPr lang="en-US" b="1" dirty="0"/>
          </a:p>
          <a:p>
            <a:pPr lvl="0"/>
            <a:r>
              <a:rPr lang="en-US" b="1" u="sng" dirty="0"/>
              <a:t>Slide Objective: Provide overview of the ERM program’s risk assessment scale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962D8-1133-7F35-DA2A-0D5523FF41C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B07491-DF6D-48E1-84C3-60D0D6AE2230}" type="slidenum">
              <a:t>6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97F1-9FEA-76FC-778D-AFA79A92FA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03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46C58C-BDC4-7295-FC10-52173CE44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FC5FF9-F6D7-19F9-452D-4C0D985C25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 b="1" dirty="0"/>
              <a:t>Note: This is a sample only and should be tailored according to the utility’s needs.</a:t>
            </a:r>
          </a:p>
          <a:p>
            <a:pPr lvl="0"/>
            <a:endParaRPr lang="en-US" b="1" dirty="0"/>
          </a:p>
          <a:p>
            <a:pPr lvl="0"/>
            <a:r>
              <a:rPr lang="en-US" b="1" u="sng" dirty="0"/>
              <a:t>Slide Objective: Provide overview of the ERM program’s risk assessment scale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962D8-1133-7F35-DA2A-0D5523FF41C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B07491-DF6D-48E1-84C3-60D0D6AE2230}" type="slidenum">
              <a:t>7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97F1-9FEA-76FC-778D-AFA79A92FA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89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46C58C-BDC4-7295-FC10-52173CE44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FC5FF9-F6D7-19F9-452D-4C0D985C25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 b="1" dirty="0"/>
              <a:t>Note: This is a sample only and should be tailored according to the utility’s needs.</a:t>
            </a:r>
          </a:p>
          <a:p>
            <a:pPr lvl="0"/>
            <a:endParaRPr lang="en-US" b="1" dirty="0"/>
          </a:p>
          <a:p>
            <a:pPr lvl="0"/>
            <a:r>
              <a:rPr lang="en-US" b="1" u="sng" dirty="0"/>
              <a:t>Slide Objective: Provide overview of the utility’s risk tolerance and risk limits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962D8-1133-7F35-DA2A-0D5523FF41C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B07491-DF6D-48E1-84C3-60D0D6AE2230}" type="slidenum">
              <a:t>8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97F1-9FEA-76FC-778D-AFA79A92FA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10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46C58C-BDC4-7295-FC10-52173CE44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FC5FF9-F6D7-19F9-452D-4C0D985C25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 b="1" dirty="0"/>
              <a:t>Note: This is a sample only and should be tailored according to the utility’s needs.</a:t>
            </a:r>
          </a:p>
          <a:p>
            <a:pPr lvl="0"/>
            <a:endParaRPr lang="en-US" b="1" dirty="0"/>
          </a:p>
          <a:p>
            <a:pPr lvl="0"/>
            <a:r>
              <a:rPr lang="en-US" b="1" u="sng" dirty="0"/>
              <a:t>Slide Objective: Provide accomplishments and recent activities of the ERM program and the ERM committee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962D8-1133-7F35-DA2A-0D5523FF41C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B07491-DF6D-48E1-84C3-60D0D6AE2230}" type="slidenum">
              <a:t>9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97F1-9FEA-76FC-778D-AFA79A92FA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6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5D4FF-EF71-982E-67DA-49AE937605D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F7BE30-3176-59C7-5F5F-52DC86C4517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3A425-DC7A-D483-2105-B9ED87A9F14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0DA914-1A71-4B87-BE31-FCBB6B26F86F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EB79-9222-3B0B-18AF-141E15E60BA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5D744-7070-1871-C508-361000A98A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06ACC3-4DBF-4B42-A414-CCEB91B5DA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3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4E75-09AD-D568-427F-753DB246573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5D9E2-9A62-D05E-AD50-48B0FCB2416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9AD88-ABEC-5EC9-4FAD-3153DF80134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A2ADD9-7C3D-4349-A2FB-9C6E9FC154A4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A3404-9508-CE13-972D-1F32080A2F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238BF-AEC0-C8C6-0063-9F4636BA18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723003-C42D-4D95-B18F-740A5991EE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60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008CEB-D0A7-260A-F3F8-C27D641BDE8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5F7C31-FE71-A161-D80E-D325480718F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1BA76-25A9-F5FF-8135-F8AC20B473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33B9DF-B647-4B0B-BE95-D26BC8C55FE5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9F380-6658-E03B-C1F3-3E0049D98D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ACAC2-1226-4A49-04AF-78E4661613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C3C345-26E9-4F69-A76E-298ADE60389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52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F000B4-4D12-EBAE-27F0-05D7BA6C155F}"/>
              </a:ext>
            </a:extLst>
          </p:cNvPr>
          <p:cNvSpPr/>
          <p:nvPr/>
        </p:nvSpPr>
        <p:spPr>
          <a:xfrm>
            <a:off x="0" y="6169694"/>
            <a:ext cx="12191996" cy="716587"/>
          </a:xfrm>
          <a:prstGeom prst="rect">
            <a:avLst/>
          </a:prstGeom>
          <a:gradFill>
            <a:gsLst>
              <a:gs pos="0">
                <a:srgbClr val="C00000"/>
              </a:gs>
              <a:gs pos="100000">
                <a:srgbClr val="103775"/>
              </a:gs>
            </a:gsLst>
            <a:lin ang="10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3583AB0-E234-4B9C-75AD-07C90CEC0BD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8136" y="678228"/>
            <a:ext cx="10755657" cy="667493"/>
          </a:xfrm>
        </p:spPr>
        <p:txBody>
          <a:bodyPr lIns="0" tIns="0" rIns="0" bIns="0" anchor="t"/>
          <a:lstStyle>
            <a:lvl1pPr marL="7936">
              <a:lnSpc>
                <a:spcPts val="3800"/>
              </a:lnSpc>
              <a:defRPr sz="3600" b="1">
                <a:solidFill>
                  <a:srgbClr val="103775"/>
                </a:solidFill>
                <a:latin typeface="+mn-lt"/>
                <a:cs typeface="Arial"/>
              </a:defRPr>
            </a:lvl1pPr>
          </a:lstStyle>
          <a:p>
            <a:pPr lvl="0"/>
            <a:r>
              <a:rPr lang="en-US" dirty="0"/>
              <a:t>Regular Page Headline</a:t>
            </a:r>
          </a:p>
        </p:txBody>
      </p:sp>
      <p:pic>
        <p:nvPicPr>
          <p:cNvPr id="4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7E1D6C97-39F6-01E9-540A-7E73EACAC4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7035"/>
          <a:stretch>
            <a:fillRect/>
          </a:stretch>
        </p:blipFill>
        <p:spPr>
          <a:xfrm>
            <a:off x="728136" y="6285018"/>
            <a:ext cx="766614" cy="48593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57AC8-DA1F-7CBB-5A2F-4F7007D807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8382323" y="6451046"/>
            <a:ext cx="2496257" cy="270433"/>
          </a:xfrm>
        </p:spPr>
        <p:txBody>
          <a:bodyPr lIns="0" tIns="0" rIns="0" bIns="0" anchorCtr="0"/>
          <a:lstStyle>
            <a:lvl1pPr algn="r">
              <a:defRPr sz="1000">
                <a:solidFill>
                  <a:srgbClr val="FFFFFF"/>
                </a:solidFill>
                <a:latin typeface="Raleway Light" pitchFamily="34"/>
              </a:defRPr>
            </a:lvl1pPr>
            <a:lvl2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FFFFFF"/>
                </a:solidFill>
                <a:uFillTx/>
                <a:latin typeface="Raleway Light" pitchFamily="34"/>
              </a:defRPr>
            </a:lvl2pPr>
          </a:lstStyle>
          <a:p>
            <a:pPr lvl="0"/>
            <a:r>
              <a:rPr lang="en-US"/>
              <a:t>#PublicPower  www.PublicPower.org</a:t>
            </a:r>
          </a:p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7B816-E34B-F28C-78B0-04D73EA167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080379" y="6422370"/>
            <a:ext cx="484001" cy="299109"/>
          </a:xfrm>
        </p:spPr>
        <p:txBody>
          <a:bodyPr lIns="0" tIns="0" rIns="0" bIns="0" anchor="t"/>
          <a:lstStyle>
            <a:lvl1pPr>
              <a:defRPr sz="1000">
                <a:solidFill>
                  <a:srgbClr val="FFFFFF"/>
                </a:solidFill>
                <a:latin typeface="Raleway Light" pitchFamily="34"/>
              </a:defRPr>
            </a:lvl1pPr>
          </a:lstStyle>
          <a:p>
            <a:r>
              <a:rPr lang="en-IN" dirty="0"/>
              <a:t>1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43A71E54-3F33-1D4F-AF87-1F7848F147D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8127" y="1705877"/>
            <a:ext cx="10755657" cy="4140192"/>
          </a:xfrm>
        </p:spPr>
        <p:txBody>
          <a:bodyPr lIns="0" tIns="0" rIns="0" bIns="0"/>
          <a:lstStyle>
            <a:lvl1pPr marL="0" indent="0">
              <a:lnSpc>
                <a:spcPts val="2800"/>
              </a:lnSpc>
              <a:spcBef>
                <a:spcPts val="1400"/>
              </a:spcBef>
              <a:buNone/>
              <a:defRPr sz="2400">
                <a:latin typeface="+mn-lt"/>
              </a:defRPr>
            </a:lvl1pPr>
            <a:lvl2pPr>
              <a:lnSpc>
                <a:spcPts val="2400"/>
              </a:lnSpc>
              <a:spcBef>
                <a:spcPts val="1200"/>
              </a:spcBef>
              <a:defRPr sz="2000">
                <a:latin typeface="+mn-lt"/>
              </a:defRPr>
            </a:lvl2pPr>
            <a:lvl3pPr>
              <a:lnSpc>
                <a:spcPts val="2400"/>
              </a:lnSpc>
              <a:spcBef>
                <a:spcPts val="600"/>
              </a:spcBef>
              <a:defRPr sz="1800">
                <a:latin typeface="+mn-lt"/>
              </a:defRPr>
            </a:lvl3pPr>
            <a:lvl4pPr>
              <a:lnSpc>
                <a:spcPts val="2000"/>
              </a:lnSpc>
              <a:spcBef>
                <a:spcPts val="600"/>
              </a:spcBef>
              <a:defRPr sz="1600">
                <a:latin typeface="+mn-lt"/>
              </a:defRPr>
            </a:lvl4pPr>
            <a:lvl5pPr>
              <a:lnSpc>
                <a:spcPts val="1600"/>
              </a:lnSpc>
              <a:spcBef>
                <a:spcPts val="400"/>
              </a:spcBef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634892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DC8AC-78D1-1A04-43B9-339522530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62D7B5-AA2B-5A7E-34BD-8F2F238D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75CBF-F2B7-C6DF-D785-701E1BB4A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36632-4C0A-2968-0269-AAB3896D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AB9B5-D6CC-2725-AD16-10A4A1946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8247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8360B-624F-6192-5BC5-C1DA8F975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61B85-1BF4-33E9-DBA3-D4491F0B1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18990-417E-84D6-BF55-273503907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FA41D-E027-7FAB-3307-4CA28A9CE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A55CE-B58D-06DC-1C34-FF9BE5817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0799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0390D-B998-76CF-156E-259A5F5B4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D6409-4405-BA4C-FB90-41752104A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FD828-5E91-F1BD-C508-8203BC66E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BA299-BFA4-47F1-0265-0161A149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A1F30-5B8F-39D9-7579-F8CBB43B1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9361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4FEF2-2044-B9A1-6F97-928119541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58835-C259-895D-7DC9-383B342F6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C5DD33-C2C1-891D-BCFC-631D2EAED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A1F47-F09E-1383-BCA1-56CC8FA23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4FD0A-DAD9-F0F4-3275-11B00901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4E689-C66D-58AC-EA0F-10B22F5F7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0767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4F82B-BD7B-582E-B91C-74436C47F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FFB7C-2C52-62B2-F271-3F9B35351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268CC-27C9-2515-C922-B3AD3A13E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D32F69-5A51-396F-2B92-DED877ACB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E20747-322F-8608-5086-DE906B2BF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37BE27-2911-399A-AE0C-4A020FBD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0949D4-1517-2FA7-83AB-EF4DC1201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499E58-0075-BA6E-6501-B42F63DB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2546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B425D-4DFF-06A0-2629-4DDCE18B7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08554F-8CE8-3D4D-88B1-9AC7A47C8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7E94A-2F5C-E918-F79C-BF7C497F3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D60441-19C0-B770-6A91-F24EDE17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7682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250596-8AC4-EF59-4667-FD8FE7319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C9688C-2763-123C-2D06-F1C51E0D7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2BA86-8F0F-2939-0691-5CE4B4B35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073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4C492-C66F-5D13-B1A7-D7111CF2981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6026E-B19B-0429-5814-2B6EB8B55F4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D1D74-8260-AB1C-9EE0-B984B88ED8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17CB82-4E7A-48B2-9D14-51B7D00490E9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D2657-4F03-3E34-AF70-9AC25DC8E4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F6372-EC6F-4A47-20ED-35455AD48A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1CC34E-C19D-4C4A-8C0E-B64E400E30F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598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7162B-6219-3A19-283C-8BA318D12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31638-40AB-061F-0BFB-58559C840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06ADB-FA36-8226-6850-CD4F59E16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5796E-02AC-E1EC-47C4-A0847A274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6CB67-67FA-B132-5B95-9A958F76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BCC83-3B31-3CA4-A09B-90FD31699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631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6A2F9-C553-FD70-9490-D622EA876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ED111-F838-9DDD-1008-718822D9D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736B25-35C7-1A9B-1913-D1AC15FC1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12294-663F-9C7D-7FA0-33F6FCC29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95B6F-45C9-7461-3B5F-867D67B0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BAF32E-1A4B-B3B8-5146-799E41F74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6250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E03F6-4A2A-7514-2771-7CD2903C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83EAD2-107D-D944-8355-E5D246849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8291A-36D0-8A23-5228-A743CAC76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FE75D-02BC-39B8-AFB7-CF6336C1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2C9FC-DB7E-7334-820C-6ED208882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23994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2771F8-7BCD-660C-61E2-6EC176153E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D7516-3B31-DB5B-4B57-641E674AE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247A2-E3DE-CD72-2DC6-5FF4CC17B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2BAEC-9838-C762-5455-229C2B201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8CDB-1180-1175-38FE-5C7499EF5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895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3870F-7F38-21FA-9CCD-01A38DC11E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FA294A-DD27-E4DE-B6B0-DD8D963586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ADD0C-013E-6F83-63B8-AF830C7B8DE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45746B-70A6-4AE2-A552-45254929B841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2CC81-D480-6A16-914F-F24B39CCDB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CDC50-A3E9-9545-A0FA-7F18DF2AC4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34CB29-4717-4780-9228-F91B088B8C4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3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DA1B1-79B9-1234-5BF0-42EDEB3ED46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C2AB-0D8E-18E3-FE68-1161AA9C421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61FBEE-6D70-933E-3DB4-B375164064E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C2548-5CC5-6C39-2401-E46567D2EC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B54671-5D0D-4485-A481-60E098F2A7B0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12DC7-89D0-DF80-54FA-CB0D88120D9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C4D3EC-05FD-DE54-EA95-A0A889862E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727D57-CC9B-4E61-BB8D-115AAF88D59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2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80F5-A277-EB07-D876-3B3D2CB291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0BBE6-CBDE-CC5D-D3E6-C52F859CBD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E4482-17C5-4330-158E-C6BC7D03A39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FBFC1B-177E-4B62-0025-BB053F9BB3D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298FA9-CD15-8380-45AE-08F3840CF087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E6FD4A-BFD4-CAA3-5986-5B0F149D44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36A58D-0C64-43BB-BC30-C596984F0ECB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D517E8-4953-FFF4-F619-07345643886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E9C11-7C10-970A-583C-DC1B4F2992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80D326-E21B-4E6A-AA2A-32D5F576730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4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18C93-ECB0-0080-3718-DD6CE546A65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361D9D-616C-3C55-A46E-3623B1E757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838C65-9D6E-4D33-ADEC-4AAEE9914403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7ED202-D7B3-65E1-5BF0-8C9311AE0F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B886D-795F-C474-6786-E0D6393C78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40F94C-3BFB-4E7D-BB21-AF3C52BF12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9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3207F9-B11B-04A8-D977-E49E95F8D9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A74533-0789-4DFA-B153-332193B715CC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E81698-2512-2134-8499-C91CB475FB3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86C9C-B63C-6772-BE7B-67813C0DB8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E7765A-B34B-47FD-88F2-D07FF724F0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8A7F6-7F75-528D-3708-211F1A416D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2C0D3-21A4-A894-BD87-B6545A3BDBA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C8EFB-3CB2-34F4-288F-A3882BA68C1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46547-B7DB-B6F7-0F38-E46757C0C1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468EB7-539A-4325-A4D8-17A0CB6A072A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474492-3346-C99F-C678-D468B6CEAD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BDEB9-526C-91D3-4214-3BC7846908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8550BC-0D72-40E1-B36C-FB01B95BB6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2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491FC-E1C9-ADC4-CCA0-55BA15F5E6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ECB6FA-2F9B-94C5-7CE9-20689E940AD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E302CA-8657-D01A-F2C7-36669ABA710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A4732-D3AE-2365-83C6-B99A3CF7F7C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A77C9D-E6E2-48D7-92E9-B191A4E09986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E515F-BB13-0202-B211-A64775CC93E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A4566-ABC3-4040-E5CC-45A692AE2D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486A76-5EAD-4B49-A898-078D1E5C3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9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FF532C-A07D-1015-209A-5C8FEB813E04}"/>
              </a:ext>
            </a:extLst>
          </p:cNvPr>
          <p:cNvSpPr/>
          <p:nvPr userDrawn="1"/>
        </p:nvSpPr>
        <p:spPr>
          <a:xfrm>
            <a:off x="4" y="6141413"/>
            <a:ext cx="12191996" cy="716587"/>
          </a:xfrm>
          <a:prstGeom prst="rect">
            <a:avLst/>
          </a:prstGeom>
          <a:gradFill>
            <a:gsLst>
              <a:gs pos="0">
                <a:srgbClr val="C00000"/>
              </a:gs>
              <a:gs pos="100000">
                <a:srgbClr val="103775"/>
              </a:gs>
            </a:gsLst>
            <a:lin ang="10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F90F74-BFE4-B55D-A239-4DAB9307736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D462B-8386-7F0D-F76F-808F78F397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1F09D-DB75-D749-331A-C101418475D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018CC87-D523-4F96-8437-0D1BDB024892}" type="datetime1">
              <a:rPr lang="en-US"/>
              <a:pPr lvl="0"/>
              <a:t>12/20/2024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455F8-57E5-4CD4-1DE7-F6BA101C4A4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0450DEB-1AF4-4262-AD75-72FDE617F067}" type="slidenum"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4A106-1688-E921-642C-0FB93F45E1B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pic>
        <p:nvPicPr>
          <p:cNvPr id="8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9E647069-747B-CCAD-D58D-02797261CF6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b="17035"/>
          <a:stretch>
            <a:fillRect/>
          </a:stretch>
        </p:blipFill>
        <p:spPr>
          <a:xfrm>
            <a:off x="728136" y="6285018"/>
            <a:ext cx="766614" cy="48593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E3AB354-4512-6B13-928E-6A0D13CE8A77}"/>
              </a:ext>
            </a:extLst>
          </p:cNvPr>
          <p:cNvSpPr txBox="1">
            <a:spLocks/>
          </p:cNvSpPr>
          <p:nvPr userDrawn="1"/>
        </p:nvSpPr>
        <p:spPr>
          <a:xfrm>
            <a:off x="8382323" y="6451046"/>
            <a:ext cx="2496257" cy="270433"/>
          </a:xfrm>
          <a:prstGeom prst="rect">
            <a:avLst/>
          </a:prstGeom>
        </p:spPr>
        <p:txBody>
          <a:bodyPr lIns="0" tIns="0" rIns="0" bIns="0" anchorCtr="0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rgbClr val="FFFFFF"/>
                </a:solidFill>
                <a:latin typeface="Raleway Light" pitchFamily="34"/>
                <a:ea typeface="+mn-ea"/>
                <a:cs typeface="+mn-cs"/>
              </a:defRPr>
            </a:lvl1pPr>
            <a:lvl2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FFFFFF"/>
                </a:solidFill>
                <a:uFillTx/>
                <a:latin typeface="Raleway Light" pitchFamily="34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#PublicPower  www.PublicPower.org</a:t>
            </a:r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3600" b="1" i="0" u="none" strike="noStrike" kern="1200" cap="none" spc="0" baseline="0">
          <a:solidFill>
            <a:srgbClr val="103775"/>
          </a:solidFill>
          <a:uFillTx/>
          <a:latin typeface="+mn-l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3D3CB0-877B-0351-C6A0-A2F617C2B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0BBAA-5CE6-6FF4-6C93-8DBC6BB90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38AAF-4773-F7F5-2CBA-C41558C84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96B0A3-AFBA-4F50-AD9F-37B6390BBAA7}" type="datetimeFigureOut">
              <a:rPr lang="en-IN" smtClean="0"/>
              <a:t>20-12-2024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987A3-A797-424A-07F2-19AE722A2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3D023-9EA7-88A2-E373-465E84467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012E8D-3C67-4DE3-BA57-C9B9334D5F53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9183B6-06A0-F2BB-2FF7-1B5F202420D4}"/>
              </a:ext>
            </a:extLst>
          </p:cNvPr>
          <p:cNvSpPr/>
          <p:nvPr userDrawn="1"/>
        </p:nvSpPr>
        <p:spPr>
          <a:xfrm>
            <a:off x="0" y="6169694"/>
            <a:ext cx="12191996" cy="716587"/>
          </a:xfrm>
          <a:prstGeom prst="rect">
            <a:avLst/>
          </a:prstGeom>
          <a:gradFill>
            <a:gsLst>
              <a:gs pos="0">
                <a:srgbClr val="C00000"/>
              </a:gs>
              <a:gs pos="100000">
                <a:srgbClr val="103775"/>
              </a:gs>
            </a:gsLst>
            <a:lin ang="10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8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A4528DA4-A5DE-5A1F-B0FA-F763B3CF650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b="17035"/>
          <a:stretch>
            <a:fillRect/>
          </a:stretch>
        </p:blipFill>
        <p:spPr>
          <a:xfrm>
            <a:off x="728136" y="6285018"/>
            <a:ext cx="766614" cy="48593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188F5C-2B2D-A9D8-BDAD-307D925015B5}"/>
              </a:ext>
            </a:extLst>
          </p:cNvPr>
          <p:cNvSpPr txBox="1">
            <a:spLocks/>
          </p:cNvSpPr>
          <p:nvPr userDrawn="1"/>
        </p:nvSpPr>
        <p:spPr>
          <a:xfrm>
            <a:off x="8382323" y="6451046"/>
            <a:ext cx="2496257" cy="270433"/>
          </a:xfrm>
          <a:prstGeom prst="rect">
            <a:avLst/>
          </a:prstGeom>
        </p:spPr>
        <p:txBody>
          <a:bodyPr lIns="0" tIns="0" rIns="0" bIns="0" anchorCtr="0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rgbClr val="FFFFFF"/>
                </a:solidFill>
                <a:latin typeface="Raleway Light" pitchFamily="34"/>
                <a:ea typeface="+mn-ea"/>
                <a:cs typeface="+mn-cs"/>
              </a:defRPr>
            </a:lvl1pPr>
            <a:lvl2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FFFFFF"/>
                </a:solidFill>
                <a:uFillTx/>
                <a:latin typeface="Raleway Light" pitchFamily="34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#PublicPower  www.PublicPower.org</a:t>
            </a:r>
          </a:p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80AABAA-D41E-98F3-C606-8211B1416B17}"/>
              </a:ext>
            </a:extLst>
          </p:cNvPr>
          <p:cNvSpPr txBox="1">
            <a:spLocks/>
          </p:cNvSpPr>
          <p:nvPr userDrawn="1"/>
        </p:nvSpPr>
        <p:spPr>
          <a:xfrm>
            <a:off x="11080379" y="6422370"/>
            <a:ext cx="484001" cy="299109"/>
          </a:xfrm>
          <a:prstGeom prst="rect">
            <a:avLst/>
          </a:prstGeom>
        </p:spPr>
        <p:txBody>
          <a:bodyPr lIns="0" tIns="0" rIns="0" bIns="0" anchor="t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FFFFFF"/>
                </a:solidFill>
                <a:latin typeface="Raleway Light" pitchFamily="34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977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03775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y.gov/ceser/state-and-regional-energy-risk-profile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6A3B843B-86B8-AE0E-CCE8-0BCD3A6510CE}"/>
              </a:ext>
            </a:extLst>
          </p:cNvPr>
          <p:cNvSpPr txBox="1"/>
          <p:nvPr/>
        </p:nvSpPr>
        <p:spPr>
          <a:xfrm>
            <a:off x="8382323" y="6451046"/>
            <a:ext cx="2496257" cy="2704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 dirty="0">
                <a:solidFill>
                  <a:srgbClr val="FFFFFF"/>
                </a:solidFill>
                <a:uFillTx/>
                <a:latin typeface="Raleway" pitchFamily="2" charset="0"/>
                <a:cs typeface="Arial" panose="020B0604020202020204" pitchFamily="34" charset="0"/>
              </a:rPr>
              <a:t>#PublicPower  www.PublicPower.org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00" b="0" i="0" u="none" strike="noStrike" kern="1200" cap="none" spc="0" baseline="0" dirty="0">
              <a:solidFill>
                <a:srgbClr val="898989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FFE0B89D-2F99-7A32-8A9E-C38F5A1DD7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8169" y="2157261"/>
            <a:ext cx="10755657" cy="2260915"/>
          </a:xfrm>
        </p:spPr>
        <p:txBody>
          <a:bodyPr anchorCtr="1">
            <a:noAutofit/>
          </a:bodyPr>
          <a:lstStyle/>
          <a:p>
            <a:pPr marL="7620" algn="ctr">
              <a:lnSpc>
                <a:spcPct val="100000"/>
              </a:lnSpc>
            </a:pPr>
            <a:r>
              <a:rPr lang="en-US" dirty="0">
                <a:latin typeface="Arial"/>
              </a:rPr>
              <a:t>Attachment III-4: Stakeholder ERM Risk Briefing PowerPoint Template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0" dirty="0">
                <a:latin typeface="Arial"/>
              </a:rPr>
              <a:t>December 2024 | Version 1.0</a:t>
            </a:r>
            <a:endParaRPr lang="en-US" sz="2800" b="0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CEA07291-D56D-0FCA-D08C-97DEAF1C67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30"/>
            <a:ext cx="10515600" cy="1001658"/>
          </a:xfrm>
        </p:spPr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Risk Assessment Summary – Risk Register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4BE5C9-E7E4-5EF8-A48A-0360AA35B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F0408D-3812-327F-868A-7EF64D118C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66" y="1155647"/>
            <a:ext cx="11366267" cy="479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CEA07291-D56D-0FCA-D08C-97DEAF1C67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30"/>
            <a:ext cx="10515600" cy="1001658"/>
          </a:xfrm>
        </p:spPr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Risk Assessment Results – Heat Map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08D4125-E079-6336-7EC2-AFF5756622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34235" y="1595388"/>
          <a:ext cx="7923529" cy="3908317"/>
        </p:xfrm>
        <a:graphic>
          <a:graphicData uri="http://schemas.openxmlformats.org/drawingml/2006/table">
            <a:tbl>
              <a:tblPr firstRow="1" firstCol="1" bandRow="1"/>
              <a:tblGrid>
                <a:gridCol w="1166135">
                  <a:extLst>
                    <a:ext uri="{9D8B030D-6E8A-4147-A177-3AD203B41FA5}">
                      <a16:colId xmlns:a16="http://schemas.microsoft.com/office/drawing/2014/main" val="4040410745"/>
                    </a:ext>
                  </a:extLst>
                </a:gridCol>
                <a:gridCol w="1206038">
                  <a:extLst>
                    <a:ext uri="{9D8B030D-6E8A-4147-A177-3AD203B41FA5}">
                      <a16:colId xmlns:a16="http://schemas.microsoft.com/office/drawing/2014/main" val="3187243203"/>
                    </a:ext>
                  </a:extLst>
                </a:gridCol>
                <a:gridCol w="1206038">
                  <a:extLst>
                    <a:ext uri="{9D8B030D-6E8A-4147-A177-3AD203B41FA5}">
                      <a16:colId xmlns:a16="http://schemas.microsoft.com/office/drawing/2014/main" val="1939651258"/>
                    </a:ext>
                  </a:extLst>
                </a:gridCol>
                <a:gridCol w="844159">
                  <a:extLst>
                    <a:ext uri="{9D8B030D-6E8A-4147-A177-3AD203B41FA5}">
                      <a16:colId xmlns:a16="http://schemas.microsoft.com/office/drawing/2014/main" val="2370036729"/>
                    </a:ext>
                  </a:extLst>
                </a:gridCol>
                <a:gridCol w="844159">
                  <a:extLst>
                    <a:ext uri="{9D8B030D-6E8A-4147-A177-3AD203B41FA5}">
                      <a16:colId xmlns:a16="http://schemas.microsoft.com/office/drawing/2014/main" val="1275676433"/>
                    </a:ext>
                  </a:extLst>
                </a:gridCol>
                <a:gridCol w="1328500">
                  <a:extLst>
                    <a:ext uri="{9D8B030D-6E8A-4147-A177-3AD203B41FA5}">
                      <a16:colId xmlns:a16="http://schemas.microsoft.com/office/drawing/2014/main" val="993919315"/>
                    </a:ext>
                  </a:extLst>
                </a:gridCol>
                <a:gridCol w="1328500">
                  <a:extLst>
                    <a:ext uri="{9D8B030D-6E8A-4147-A177-3AD203B41FA5}">
                      <a16:colId xmlns:a16="http://schemas.microsoft.com/office/drawing/2014/main" val="4139157410"/>
                    </a:ext>
                  </a:extLst>
                </a:gridCol>
              </a:tblGrid>
              <a:tr h="499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Likelihood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900777"/>
                  </a:ext>
                </a:extLst>
              </a:tr>
              <a:tr h="739385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Impact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(Very Unlikely)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(Unlikely)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(Possible)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 (Likely)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(Almost Certain)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132732"/>
                  </a:ext>
                </a:extLst>
              </a:tr>
              <a:tr h="533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 (Catastrophic)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R002</a:t>
                      </a:r>
                      <a:endParaRPr lang="en-US" sz="1100" kern="100"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FFFF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FFFF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529537"/>
                  </a:ext>
                </a:extLst>
              </a:tr>
              <a:tr h="533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 (Major)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R001</a:t>
                      </a:r>
                      <a:endParaRPr lang="en-US" sz="11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FFFF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FFFF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295297"/>
                  </a:ext>
                </a:extLst>
              </a:tr>
              <a:tr h="533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(Moderate)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FFFF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042755"/>
                  </a:ext>
                </a:extLst>
              </a:tr>
              <a:tr h="533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(Minor)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R003</a:t>
                      </a:r>
                      <a:endParaRPr lang="en-US" sz="1100" kern="100"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906702"/>
                  </a:ext>
                </a:extLst>
              </a:tr>
              <a:tr h="533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(Negligible)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kern="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998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995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2C272-1809-376B-8F9D-A86FE7514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Utility’s Risk Landscape Compared to State’s Risk Profile (Optional)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E50E88-9BD7-4F00-5B01-332A1898A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[Utilities can utilize their respective state’s energy sector risk profile to compare against their identified and prioritized risks]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Utilities can obtain information from 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DOE State and Regional Risk Profiles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451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3CBDC-29BD-3839-D0F0-24FDB8EC9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Next Steps for ERM Program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CB213-A1D3-A93B-641B-B63011644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[List short-term goals and long-term goals of the ERM program]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could include upcoming risk-related trainings available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Opportunity to get involved in the risk process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[List ways how stakeholders can continue informing the ERM committee on existing and emerging risks]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[Provide point of contact for the ERM committee/program]</a:t>
            </a:r>
          </a:p>
        </p:txBody>
      </p:sp>
    </p:spTree>
    <p:extLst>
      <p:ext uri="{BB962C8B-B14F-4D97-AF65-F5344CB8AC3E}">
        <p14:creationId xmlns:p14="http://schemas.microsoft.com/office/powerpoint/2010/main" val="2743005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A7E04-ECC7-2BAD-217B-CC8FA00B2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74DA0-F296-E194-4C23-1B9FECB9269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28127" y="1705877"/>
            <a:ext cx="10755657" cy="414019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Utility’s ERM program background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ERM program accomplishments and updates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 of utility’s risks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Next steps and future outlook</a:t>
            </a:r>
          </a:p>
        </p:txBody>
      </p:sp>
    </p:spTree>
    <p:extLst>
      <p:ext uri="{BB962C8B-B14F-4D97-AF65-F5344CB8AC3E}">
        <p14:creationId xmlns:p14="http://schemas.microsoft.com/office/powerpoint/2010/main" val="2948725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CEA07291-D56D-0FCA-D08C-97DEAF1C67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30"/>
            <a:ext cx="10515600" cy="1001658"/>
          </a:xfrm>
        </p:spPr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Vision &amp; Mission Statement/ERM Policy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8C3A1-798C-17A3-F63F-3768F749C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527244"/>
            <a:ext cx="10515600" cy="4351336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utility’s vision &amp; mission statement or ERM policy here]</a:t>
            </a:r>
          </a:p>
        </p:txBody>
      </p:sp>
    </p:spTree>
    <p:extLst>
      <p:ext uri="{BB962C8B-B14F-4D97-AF65-F5344CB8AC3E}">
        <p14:creationId xmlns:p14="http://schemas.microsoft.com/office/powerpoint/2010/main" val="279269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CEA07291-D56D-0FCA-D08C-97DEAF1C67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30"/>
            <a:ext cx="10515600" cy="1001658"/>
          </a:xfrm>
        </p:spPr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ERM Governance Structure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8C3A1-798C-17A3-F63F-3768F749C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527244"/>
            <a:ext cx="10515600" cy="4351336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utility’s ERM governance structure here]</a:t>
            </a:r>
          </a:p>
        </p:txBody>
      </p:sp>
    </p:spTree>
    <p:extLst>
      <p:ext uri="{BB962C8B-B14F-4D97-AF65-F5344CB8AC3E}">
        <p14:creationId xmlns:p14="http://schemas.microsoft.com/office/powerpoint/2010/main" val="1126675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CEA07291-D56D-0FCA-D08C-97DEAF1C67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30"/>
            <a:ext cx="10515600" cy="1001658"/>
          </a:xfrm>
        </p:spPr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ERM Approach and Timeline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F7A135-11D1-D7B8-7E0D-555347B1530E}"/>
              </a:ext>
            </a:extLst>
          </p:cNvPr>
          <p:cNvSpPr txBox="1"/>
          <p:nvPr/>
        </p:nvSpPr>
        <p:spPr>
          <a:xfrm>
            <a:off x="7859484" y="774020"/>
            <a:ext cx="3105016" cy="1079423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lIns="0" tIns="36557" rIns="0" bIns="0" rtlCol="0">
            <a:spAutoFit/>
          </a:bodyPr>
          <a:lstStyle/>
          <a:p>
            <a:pPr defTabSz="432809">
              <a:spcBef>
                <a:spcPts val="600"/>
              </a:spcBef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and agree on risks and/or opportunities to the achievement of strategic goals and objectives 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32809">
              <a:spcBef>
                <a:spcPts val="600"/>
              </a:spcBef>
            </a:pP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Occurs quarterly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41FD89-A717-7CEF-19A8-09DCDA781D67}"/>
              </a:ext>
            </a:extLst>
          </p:cNvPr>
          <p:cNvSpPr txBox="1"/>
          <p:nvPr/>
        </p:nvSpPr>
        <p:spPr>
          <a:xfrm>
            <a:off x="8310864" y="2474314"/>
            <a:ext cx="3130745" cy="1317786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lIns="0" tIns="36557" rIns="0" bIns="0" rtlCol="0">
            <a:spAutoFit/>
          </a:bodyPr>
          <a:lstStyle>
            <a:defPPr>
              <a:defRPr lang="en-US"/>
            </a:defPPr>
            <a:lvl1pPr defTabSz="432809">
              <a:spcBef>
                <a:spcPts val="600"/>
              </a:spcBef>
              <a:defRPr sz="1400" b="1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Assess </a:t>
            </a:r>
            <a:r>
              <a:rPr lang="en-US" b="0" dirty="0">
                <a:solidFill>
                  <a:schemeClr val="tx1"/>
                </a:solidFill>
                <a:latin typeface="Arial" panose="020B0604020202020204" pitchFamily="34" charset="0"/>
              </a:rPr>
              <a:t>risks against standard risk rating criteria to support qualitative risk prioritization for impact, likelihood, and management preparedness</a:t>
            </a:r>
          </a:p>
          <a:p>
            <a:pPr defTabSz="432809">
              <a:spcBef>
                <a:spcPts val="600"/>
              </a:spcBef>
            </a:pPr>
            <a:r>
              <a:rPr lang="en-US" sz="1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Occurs quarterly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AFFFD0-A690-EF34-EFE2-765D75E661E4}"/>
              </a:ext>
            </a:extLst>
          </p:cNvPr>
          <p:cNvSpPr txBox="1"/>
          <p:nvPr/>
        </p:nvSpPr>
        <p:spPr>
          <a:xfrm>
            <a:off x="7645524" y="4412223"/>
            <a:ext cx="3130745" cy="1232657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lIns="0" tIns="36557" rIns="0" bIns="0" rtlCol="0">
            <a:spAutoFit/>
          </a:bodyPr>
          <a:lstStyle/>
          <a:p>
            <a:pPr defTabSz="432809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Identify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risk responses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and adjust strategy to achieve or exceed performance objectives balanced to risk appetite</a:t>
            </a:r>
          </a:p>
          <a:p>
            <a:pPr defTabSz="432809"/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000127-A4CF-6044-BFDB-425537A4163A}"/>
              </a:ext>
            </a:extLst>
          </p:cNvPr>
          <p:cNvSpPr txBox="1"/>
          <p:nvPr/>
        </p:nvSpPr>
        <p:spPr>
          <a:xfrm>
            <a:off x="567976" y="2531893"/>
            <a:ext cx="3846193" cy="1317786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lIns="0" tIns="36557" rIns="0" bIns="0" rtlCol="0">
            <a:spAutoFit/>
          </a:bodyPr>
          <a:lstStyle/>
          <a:p>
            <a:pPr defTabSz="432809">
              <a:spcBef>
                <a:spcPts val="600"/>
              </a:spcBef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Monitor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risk mitigation effectiveness using “leading,” not “lagging,” metrics; leverage defined acceptable risk tolerance and/or KRIs to inform risk escalations</a:t>
            </a:r>
          </a:p>
          <a:p>
            <a:pPr defTabSz="432809">
              <a:spcBef>
                <a:spcPts val="600"/>
              </a:spcBef>
            </a:pP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Occurs biannually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C14FCA-D046-D739-A2BD-770A9E25D2FA}"/>
              </a:ext>
            </a:extLst>
          </p:cNvPr>
          <p:cNvSpPr txBox="1"/>
          <p:nvPr/>
        </p:nvSpPr>
        <p:spPr>
          <a:xfrm>
            <a:off x="1907512" y="4456770"/>
            <a:ext cx="3590257" cy="1317786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lIns="0" tIns="36557" rIns="0" bIns="0" rtlCol="0">
            <a:spAutoFit/>
          </a:bodyPr>
          <a:lstStyle/>
          <a:p>
            <a:pPr defTabSz="432809">
              <a:spcBef>
                <a:spcPts val="6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Provide a holistic risk portfolio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report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focused on achieving performance objectives and designed to enable management decision-making</a:t>
            </a:r>
          </a:p>
          <a:p>
            <a:pPr defTabSz="432809">
              <a:spcBef>
                <a:spcPts val="600"/>
              </a:spcBef>
            </a:pP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236B66-078A-B990-9BDE-33DAC2F4D9A9}"/>
              </a:ext>
            </a:extLst>
          </p:cNvPr>
          <p:cNvGrpSpPr/>
          <p:nvPr/>
        </p:nvGrpSpPr>
        <p:grpSpPr>
          <a:xfrm>
            <a:off x="3439007" y="1369967"/>
            <a:ext cx="4504124" cy="3717631"/>
            <a:chOff x="2658155" y="1613009"/>
            <a:chExt cx="4117157" cy="3634968"/>
          </a:xfrm>
        </p:grpSpPr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D524819C-95B9-7C7F-B3CB-DB948E6AC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4652" y="1778754"/>
              <a:ext cx="1454199" cy="1270141"/>
            </a:xfrm>
            <a:custGeom>
              <a:avLst/>
              <a:gdLst>
                <a:gd name="T0" fmla="*/ 1019044968 w 855"/>
                <a:gd name="T1" fmla="*/ 2147483647 h 627"/>
                <a:gd name="T2" fmla="*/ 2147483647 w 855"/>
                <a:gd name="T3" fmla="*/ 2147483647 h 627"/>
                <a:gd name="T4" fmla="*/ 2147483647 w 855"/>
                <a:gd name="T5" fmla="*/ 2147483647 h 627"/>
                <a:gd name="T6" fmla="*/ 2147483647 w 855"/>
                <a:gd name="T7" fmla="*/ 2147483647 h 627"/>
                <a:gd name="T8" fmla="*/ 2147483647 w 855"/>
                <a:gd name="T9" fmla="*/ 1789380341 h 627"/>
                <a:gd name="T10" fmla="*/ 2147483647 w 855"/>
                <a:gd name="T11" fmla="*/ 2147483647 h 627"/>
                <a:gd name="T12" fmla="*/ 2147483647 w 855"/>
                <a:gd name="T13" fmla="*/ 1970329203 h 627"/>
                <a:gd name="T14" fmla="*/ 2147483647 w 855"/>
                <a:gd name="T15" fmla="*/ 1692875084 h 627"/>
                <a:gd name="T16" fmla="*/ 2147483647 w 855"/>
                <a:gd name="T17" fmla="*/ 1435525727 h 627"/>
                <a:gd name="T18" fmla="*/ 2147483647 w 855"/>
                <a:gd name="T19" fmla="*/ 1198281129 h 627"/>
                <a:gd name="T20" fmla="*/ 2147483647 w 855"/>
                <a:gd name="T21" fmla="*/ 981143048 h 627"/>
                <a:gd name="T22" fmla="*/ 2147483647 w 855"/>
                <a:gd name="T23" fmla="*/ 784109977 h 627"/>
                <a:gd name="T24" fmla="*/ 2147483647 w 855"/>
                <a:gd name="T25" fmla="*/ 603161116 h 627"/>
                <a:gd name="T26" fmla="*/ 1901514778 w 855"/>
                <a:gd name="T27" fmla="*/ 442318895 h 627"/>
                <a:gd name="T28" fmla="*/ 1600353480 w 855"/>
                <a:gd name="T29" fmla="*/ 313645219 h 627"/>
                <a:gd name="T30" fmla="*/ 1288687014 w 855"/>
                <a:gd name="T31" fmla="*/ 197033133 h 627"/>
                <a:gd name="T32" fmla="*/ 977022184 w 855"/>
                <a:gd name="T33" fmla="*/ 108568947 h 627"/>
                <a:gd name="T34" fmla="*/ 654848676 w 855"/>
                <a:gd name="T35" fmla="*/ 44232093 h 627"/>
                <a:gd name="T36" fmla="*/ 329175200 w 855"/>
                <a:gd name="T37" fmla="*/ 4020552 h 627"/>
                <a:gd name="T38" fmla="*/ 0 w 855"/>
                <a:gd name="T39" fmla="*/ 0 h 627"/>
                <a:gd name="T40" fmla="*/ 871964873 w 855"/>
                <a:gd name="T41" fmla="*/ 1162092159 h 627"/>
                <a:gd name="T42" fmla="*/ 332676923 w 855"/>
                <a:gd name="T43" fmla="*/ 2147483647 h 627"/>
                <a:gd name="T44" fmla="*/ 556796683 w 855"/>
                <a:gd name="T45" fmla="*/ 2147483647 h 627"/>
                <a:gd name="T46" fmla="*/ 766909434 w 855"/>
                <a:gd name="T47" fmla="*/ 2147483647 h 627"/>
                <a:gd name="T48" fmla="*/ 977022184 w 855"/>
                <a:gd name="T49" fmla="*/ 2147483647 h 627"/>
                <a:gd name="T50" fmla="*/ 1169624681 w 855"/>
                <a:gd name="T51" fmla="*/ 2147483647 h 627"/>
                <a:gd name="T52" fmla="*/ 1358725221 w 855"/>
                <a:gd name="T53" fmla="*/ 2147483647 h 627"/>
                <a:gd name="T54" fmla="*/ 1530317145 w 855"/>
                <a:gd name="T55" fmla="*/ 2147483647 h 627"/>
                <a:gd name="T56" fmla="*/ 1691402027 w 855"/>
                <a:gd name="T57" fmla="*/ 2147483647 h 627"/>
                <a:gd name="T58" fmla="*/ 1841983611 w 855"/>
                <a:gd name="T59" fmla="*/ 2147483647 h 627"/>
                <a:gd name="T60" fmla="*/ 1019044968 w 855"/>
                <a:gd name="T61" fmla="*/ 2147483647 h 62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855"/>
                <a:gd name="T94" fmla="*/ 0 h 627"/>
                <a:gd name="T95" fmla="*/ 855 w 855"/>
                <a:gd name="T96" fmla="*/ 627 h 62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855" h="627">
                  <a:moveTo>
                    <a:pt x="190" y="625"/>
                  </a:moveTo>
                  <a:lnTo>
                    <a:pt x="647" y="626"/>
                  </a:lnTo>
                  <a:lnTo>
                    <a:pt x="720" y="512"/>
                  </a:lnTo>
                  <a:lnTo>
                    <a:pt x="788" y="398"/>
                  </a:lnTo>
                  <a:lnTo>
                    <a:pt x="854" y="279"/>
                  </a:lnTo>
                  <a:lnTo>
                    <a:pt x="717" y="351"/>
                  </a:lnTo>
                  <a:lnTo>
                    <a:pt x="682" y="307"/>
                  </a:lnTo>
                  <a:lnTo>
                    <a:pt x="645" y="264"/>
                  </a:lnTo>
                  <a:lnTo>
                    <a:pt x="603" y="224"/>
                  </a:lnTo>
                  <a:lnTo>
                    <a:pt x="558" y="187"/>
                  </a:lnTo>
                  <a:lnTo>
                    <a:pt x="511" y="153"/>
                  </a:lnTo>
                  <a:lnTo>
                    <a:pt x="460" y="122"/>
                  </a:lnTo>
                  <a:lnTo>
                    <a:pt x="408" y="94"/>
                  </a:lnTo>
                  <a:lnTo>
                    <a:pt x="354" y="69"/>
                  </a:lnTo>
                  <a:lnTo>
                    <a:pt x="298" y="49"/>
                  </a:lnTo>
                  <a:lnTo>
                    <a:pt x="240" y="31"/>
                  </a:lnTo>
                  <a:lnTo>
                    <a:pt x="182" y="17"/>
                  </a:lnTo>
                  <a:lnTo>
                    <a:pt x="122" y="7"/>
                  </a:lnTo>
                  <a:lnTo>
                    <a:pt x="61" y="1"/>
                  </a:lnTo>
                  <a:lnTo>
                    <a:pt x="0" y="0"/>
                  </a:lnTo>
                  <a:lnTo>
                    <a:pt x="162" y="181"/>
                  </a:lnTo>
                  <a:lnTo>
                    <a:pt x="62" y="392"/>
                  </a:lnTo>
                  <a:lnTo>
                    <a:pt x="103" y="399"/>
                  </a:lnTo>
                  <a:lnTo>
                    <a:pt x="143" y="411"/>
                  </a:lnTo>
                  <a:lnTo>
                    <a:pt x="182" y="426"/>
                  </a:lnTo>
                  <a:lnTo>
                    <a:pt x="218" y="444"/>
                  </a:lnTo>
                  <a:lnTo>
                    <a:pt x="253" y="466"/>
                  </a:lnTo>
                  <a:lnTo>
                    <a:pt x="285" y="490"/>
                  </a:lnTo>
                  <a:lnTo>
                    <a:pt x="315" y="516"/>
                  </a:lnTo>
                  <a:lnTo>
                    <a:pt x="343" y="545"/>
                  </a:lnTo>
                  <a:lnTo>
                    <a:pt x="190" y="625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349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 defTabSz="712237" fontAlgn="base">
                <a:spcBef>
                  <a:spcPct val="0"/>
                </a:spcBef>
                <a:spcAft>
                  <a:spcPct val="0"/>
                </a:spcAft>
              </a:pPr>
              <a:endParaRPr lang="en-GB" sz="1050" kern="500" spc="-1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E10EB334-07EF-FC21-418E-2E0F8451D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155" y="1613009"/>
              <a:ext cx="2886759" cy="1308582"/>
            </a:xfrm>
            <a:custGeom>
              <a:avLst/>
              <a:gdLst>
                <a:gd name="T0" fmla="*/ 0 w 1699"/>
                <a:gd name="T1" fmla="*/ 2147483647 h 716"/>
                <a:gd name="T2" fmla="*/ 2147483647 w 1699"/>
                <a:gd name="T3" fmla="*/ 2147483647 h 716"/>
                <a:gd name="T4" fmla="*/ 2147483647 w 1699"/>
                <a:gd name="T5" fmla="*/ 2147483647 h 716"/>
                <a:gd name="T6" fmla="*/ 2147483647 w 1699"/>
                <a:gd name="T7" fmla="*/ 2147483647 h 716"/>
                <a:gd name="T8" fmla="*/ 2147483647 w 1699"/>
                <a:gd name="T9" fmla="*/ 2147483647 h 716"/>
                <a:gd name="T10" fmla="*/ 2147483647 w 1699"/>
                <a:gd name="T11" fmla="*/ 2147483647 h 716"/>
                <a:gd name="T12" fmla="*/ 2147483647 w 1699"/>
                <a:gd name="T13" fmla="*/ 2147483647 h 716"/>
                <a:gd name="T14" fmla="*/ 2147483647 w 1699"/>
                <a:gd name="T15" fmla="*/ 2147483647 h 716"/>
                <a:gd name="T16" fmla="*/ 2147483647 w 1699"/>
                <a:gd name="T17" fmla="*/ 2147483647 h 716"/>
                <a:gd name="T18" fmla="*/ 2147483647 w 1699"/>
                <a:gd name="T19" fmla="*/ 2147483647 h 716"/>
                <a:gd name="T20" fmla="*/ 2147483647 w 1699"/>
                <a:gd name="T21" fmla="*/ 2147483647 h 716"/>
                <a:gd name="T22" fmla="*/ 2147483647 w 1699"/>
                <a:gd name="T23" fmla="*/ 2147483647 h 716"/>
                <a:gd name="T24" fmla="*/ 2147483647 w 1699"/>
                <a:gd name="T25" fmla="*/ 2147483647 h 716"/>
                <a:gd name="T26" fmla="*/ 2147483647 w 1699"/>
                <a:gd name="T27" fmla="*/ 1968494030 h 716"/>
                <a:gd name="T28" fmla="*/ 2147483647 w 1699"/>
                <a:gd name="T29" fmla="*/ 0 h 716"/>
                <a:gd name="T30" fmla="*/ 2147483647 w 1699"/>
                <a:gd name="T31" fmla="*/ 811502924 h 716"/>
                <a:gd name="T32" fmla="*/ 0 w 1699"/>
                <a:gd name="T33" fmla="*/ 811502924 h 716"/>
                <a:gd name="T34" fmla="*/ 0 w 1699"/>
                <a:gd name="T35" fmla="*/ 2147483647 h 7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99"/>
                <a:gd name="T55" fmla="*/ 0 h 716"/>
                <a:gd name="T56" fmla="*/ 1699 w 1699"/>
                <a:gd name="T57" fmla="*/ 716 h 7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99" h="716">
                  <a:moveTo>
                    <a:pt x="0" y="563"/>
                  </a:moveTo>
                  <a:lnTo>
                    <a:pt x="1031" y="563"/>
                  </a:lnTo>
                  <a:lnTo>
                    <a:pt x="1195" y="715"/>
                  </a:lnTo>
                  <a:lnTo>
                    <a:pt x="1222" y="680"/>
                  </a:lnTo>
                  <a:lnTo>
                    <a:pt x="1251" y="648"/>
                  </a:lnTo>
                  <a:lnTo>
                    <a:pt x="1283" y="617"/>
                  </a:lnTo>
                  <a:lnTo>
                    <a:pt x="1317" y="590"/>
                  </a:lnTo>
                  <a:lnTo>
                    <a:pt x="1351" y="568"/>
                  </a:lnTo>
                  <a:lnTo>
                    <a:pt x="1386" y="550"/>
                  </a:lnTo>
                  <a:lnTo>
                    <a:pt x="1425" y="535"/>
                  </a:lnTo>
                  <a:lnTo>
                    <a:pt x="1463" y="523"/>
                  </a:lnTo>
                  <a:lnTo>
                    <a:pt x="1503" y="514"/>
                  </a:lnTo>
                  <a:lnTo>
                    <a:pt x="1527" y="660"/>
                  </a:lnTo>
                  <a:lnTo>
                    <a:pt x="1698" y="307"/>
                  </a:lnTo>
                  <a:lnTo>
                    <a:pt x="1441" y="0"/>
                  </a:lnTo>
                  <a:lnTo>
                    <a:pt x="1442" y="127"/>
                  </a:lnTo>
                  <a:lnTo>
                    <a:pt x="0" y="127"/>
                  </a:lnTo>
                  <a:lnTo>
                    <a:pt x="0" y="563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349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 defTabSz="712237" fontAlgn="base">
                <a:spcBef>
                  <a:spcPct val="0"/>
                </a:spcBef>
                <a:spcAft>
                  <a:spcPct val="0"/>
                </a:spcAft>
              </a:pPr>
              <a:endParaRPr lang="en-GB" sz="1050" kern="500" spc="-1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5233CEDC-AA30-9274-D7EC-8A82231CC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7252" y="2721933"/>
              <a:ext cx="1115175" cy="1525132"/>
            </a:xfrm>
            <a:custGeom>
              <a:avLst/>
              <a:gdLst>
                <a:gd name="T0" fmla="*/ 1080840262 w 656"/>
                <a:gd name="T1" fmla="*/ 2147483647 h 753"/>
                <a:gd name="T2" fmla="*/ 2147483647 w 656"/>
                <a:gd name="T3" fmla="*/ 2147483647 h 753"/>
                <a:gd name="T4" fmla="*/ 2147483647 w 656"/>
                <a:gd name="T5" fmla="*/ 2147483647 h 753"/>
                <a:gd name="T6" fmla="*/ 2147483647 w 656"/>
                <a:gd name="T7" fmla="*/ 2147483647 h 753"/>
                <a:gd name="T8" fmla="*/ 2147483647 w 656"/>
                <a:gd name="T9" fmla="*/ 2147483647 h 753"/>
                <a:gd name="T10" fmla="*/ 2147483647 w 656"/>
                <a:gd name="T11" fmla="*/ 2147483647 h 753"/>
                <a:gd name="T12" fmla="*/ 2147483647 w 656"/>
                <a:gd name="T13" fmla="*/ 2147483647 h 753"/>
                <a:gd name="T14" fmla="*/ 2147483647 w 656"/>
                <a:gd name="T15" fmla="*/ 2147483647 h 753"/>
                <a:gd name="T16" fmla="*/ 2147483647 w 656"/>
                <a:gd name="T17" fmla="*/ 2147483647 h 753"/>
                <a:gd name="T18" fmla="*/ 2147483647 w 656"/>
                <a:gd name="T19" fmla="*/ 1993792086 h 753"/>
                <a:gd name="T20" fmla="*/ 2147483647 w 656"/>
                <a:gd name="T21" fmla="*/ 1648094214 h 753"/>
                <a:gd name="T22" fmla="*/ 2147483647 w 656"/>
                <a:gd name="T23" fmla="*/ 1310436107 h 753"/>
                <a:gd name="T24" fmla="*/ 2147483647 w 656"/>
                <a:gd name="T25" fmla="*/ 968757867 h 753"/>
                <a:gd name="T26" fmla="*/ 2147483647 w 656"/>
                <a:gd name="T27" fmla="*/ 635119643 h 753"/>
                <a:gd name="T28" fmla="*/ 2147483647 w 656"/>
                <a:gd name="T29" fmla="*/ 313540941 h 753"/>
                <a:gd name="T30" fmla="*/ 2147483647 w 656"/>
                <a:gd name="T31" fmla="*/ 0 h 753"/>
                <a:gd name="T32" fmla="*/ 2147483647 w 656"/>
                <a:gd name="T33" fmla="*/ 1238080226 h 753"/>
                <a:gd name="T34" fmla="*/ 856977399 w 656"/>
                <a:gd name="T35" fmla="*/ 1213962935 h 753"/>
                <a:gd name="T36" fmla="*/ 916441144 w 656"/>
                <a:gd name="T37" fmla="*/ 1435048457 h 753"/>
                <a:gd name="T38" fmla="*/ 951420147 w 656"/>
                <a:gd name="T39" fmla="*/ 1676233392 h 753"/>
                <a:gd name="T40" fmla="*/ 968908713 w 656"/>
                <a:gd name="T41" fmla="*/ 1909378561 h 753"/>
                <a:gd name="T42" fmla="*/ 965410626 w 656"/>
                <a:gd name="T43" fmla="*/ 2146544115 h 753"/>
                <a:gd name="T44" fmla="*/ 944423972 w 656"/>
                <a:gd name="T45" fmla="*/ 2147483647 h 753"/>
                <a:gd name="T46" fmla="*/ 895454490 w 656"/>
                <a:gd name="T47" fmla="*/ 2147483647 h 753"/>
                <a:gd name="T48" fmla="*/ 835990745 w 656"/>
                <a:gd name="T49" fmla="*/ 2147483647 h 753"/>
                <a:gd name="T50" fmla="*/ 745046085 w 656"/>
                <a:gd name="T51" fmla="*/ 2147483647 h 753"/>
                <a:gd name="T52" fmla="*/ 0 w 656"/>
                <a:gd name="T53" fmla="*/ 2147483647 h 753"/>
                <a:gd name="T54" fmla="*/ 1080840262 w 656"/>
                <a:gd name="T55" fmla="*/ 2147483647 h 75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56"/>
                <a:gd name="T85" fmla="*/ 0 h 753"/>
                <a:gd name="T86" fmla="*/ 656 w 656"/>
                <a:gd name="T87" fmla="*/ 753 h 75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56" h="753">
                  <a:moveTo>
                    <a:pt x="202" y="752"/>
                  </a:moveTo>
                  <a:lnTo>
                    <a:pt x="655" y="744"/>
                  </a:lnTo>
                  <a:lnTo>
                    <a:pt x="514" y="671"/>
                  </a:lnTo>
                  <a:lnTo>
                    <a:pt x="541" y="623"/>
                  </a:lnTo>
                  <a:lnTo>
                    <a:pt x="564" y="573"/>
                  </a:lnTo>
                  <a:lnTo>
                    <a:pt x="584" y="523"/>
                  </a:lnTo>
                  <a:lnTo>
                    <a:pt x="596" y="470"/>
                  </a:lnTo>
                  <a:lnTo>
                    <a:pt x="608" y="417"/>
                  </a:lnTo>
                  <a:lnTo>
                    <a:pt x="614" y="364"/>
                  </a:lnTo>
                  <a:lnTo>
                    <a:pt x="616" y="311"/>
                  </a:lnTo>
                  <a:lnTo>
                    <a:pt x="614" y="257"/>
                  </a:lnTo>
                  <a:lnTo>
                    <a:pt x="607" y="204"/>
                  </a:lnTo>
                  <a:lnTo>
                    <a:pt x="596" y="151"/>
                  </a:lnTo>
                  <a:lnTo>
                    <a:pt x="582" y="99"/>
                  </a:lnTo>
                  <a:lnTo>
                    <a:pt x="562" y="49"/>
                  </a:lnTo>
                  <a:lnTo>
                    <a:pt x="539" y="0"/>
                  </a:lnTo>
                  <a:lnTo>
                    <a:pt x="419" y="193"/>
                  </a:lnTo>
                  <a:lnTo>
                    <a:pt x="160" y="189"/>
                  </a:lnTo>
                  <a:lnTo>
                    <a:pt x="171" y="224"/>
                  </a:lnTo>
                  <a:lnTo>
                    <a:pt x="178" y="261"/>
                  </a:lnTo>
                  <a:lnTo>
                    <a:pt x="181" y="298"/>
                  </a:lnTo>
                  <a:lnTo>
                    <a:pt x="180" y="335"/>
                  </a:lnTo>
                  <a:lnTo>
                    <a:pt x="176" y="372"/>
                  </a:lnTo>
                  <a:lnTo>
                    <a:pt x="167" y="408"/>
                  </a:lnTo>
                  <a:lnTo>
                    <a:pt x="156" y="444"/>
                  </a:lnTo>
                  <a:lnTo>
                    <a:pt x="139" y="477"/>
                  </a:lnTo>
                  <a:lnTo>
                    <a:pt x="0" y="409"/>
                  </a:lnTo>
                  <a:lnTo>
                    <a:pt x="202" y="752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349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 defTabSz="712237" fontAlgn="base">
                <a:spcBef>
                  <a:spcPct val="0"/>
                </a:spcBef>
                <a:spcAft>
                  <a:spcPct val="0"/>
                </a:spcAft>
              </a:pPr>
              <a:endParaRPr lang="en-GB" sz="1050" kern="500" spc="-1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8B2E2B48-1809-2718-2694-8983DDD49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6120" y="3851142"/>
              <a:ext cx="1461413" cy="1396835"/>
            </a:xfrm>
            <a:custGeom>
              <a:avLst/>
              <a:gdLst>
                <a:gd name="T0" fmla="*/ 0 w 860"/>
                <a:gd name="T1" fmla="*/ 2147483647 h 690"/>
                <a:gd name="T2" fmla="*/ 1149808746 w 860"/>
                <a:gd name="T3" fmla="*/ 2147483647 h 690"/>
                <a:gd name="T4" fmla="*/ 1149808746 w 860"/>
                <a:gd name="T5" fmla="*/ 2147483647 h 690"/>
                <a:gd name="T6" fmla="*/ 1457357381 w 860"/>
                <a:gd name="T7" fmla="*/ 2147483647 h 690"/>
                <a:gd name="T8" fmla="*/ 1764904145 w 860"/>
                <a:gd name="T9" fmla="*/ 2147483647 h 690"/>
                <a:gd name="T10" fmla="*/ 2072453247 w 860"/>
                <a:gd name="T11" fmla="*/ 2147483647 h 690"/>
                <a:gd name="T12" fmla="*/ 2147483647 w 860"/>
                <a:gd name="T13" fmla="*/ 2147483647 h 690"/>
                <a:gd name="T14" fmla="*/ 2147483647 w 860"/>
                <a:gd name="T15" fmla="*/ 2147483647 h 690"/>
                <a:gd name="T16" fmla="*/ 2147483647 w 860"/>
                <a:gd name="T17" fmla="*/ 2147483647 h 690"/>
                <a:gd name="T18" fmla="*/ 2147483647 w 860"/>
                <a:gd name="T19" fmla="*/ 2147483647 h 690"/>
                <a:gd name="T20" fmla="*/ 2147483647 w 860"/>
                <a:gd name="T21" fmla="*/ 2147483647 h 690"/>
                <a:gd name="T22" fmla="*/ 2147483647 w 860"/>
                <a:gd name="T23" fmla="*/ 2147483647 h 690"/>
                <a:gd name="T24" fmla="*/ 2147483647 w 860"/>
                <a:gd name="T25" fmla="*/ 2140388322 h 690"/>
                <a:gd name="T26" fmla="*/ 2147483647 w 860"/>
                <a:gd name="T27" fmla="*/ 1899443327 h 690"/>
                <a:gd name="T28" fmla="*/ 2147483647 w 860"/>
                <a:gd name="T29" fmla="*/ 1642437336 h 690"/>
                <a:gd name="T30" fmla="*/ 2147483647 w 860"/>
                <a:gd name="T31" fmla="*/ 1389445216 h 690"/>
                <a:gd name="T32" fmla="*/ 2147483647 w 860"/>
                <a:gd name="T33" fmla="*/ 1465744840 h 690"/>
                <a:gd name="T34" fmla="*/ 2147483647 w 860"/>
                <a:gd name="T35" fmla="*/ 148581432 h 690"/>
                <a:gd name="T36" fmla="*/ 2147483647 w 860"/>
                <a:gd name="T37" fmla="*/ 285117243 h 690"/>
                <a:gd name="T38" fmla="*/ 2147483647 w 860"/>
                <a:gd name="T39" fmla="*/ 409605365 h 690"/>
                <a:gd name="T40" fmla="*/ 2121381736 w 860"/>
                <a:gd name="T41" fmla="*/ 534093613 h 690"/>
                <a:gd name="T42" fmla="*/ 1946636664 w 860"/>
                <a:gd name="T43" fmla="*/ 654565860 h 690"/>
                <a:gd name="T44" fmla="*/ 1754419469 w 860"/>
                <a:gd name="T45" fmla="*/ 738895231 h 690"/>
                <a:gd name="T46" fmla="*/ 1562202274 w 860"/>
                <a:gd name="T47" fmla="*/ 819210730 h 690"/>
                <a:gd name="T48" fmla="*/ 1362995294 w 860"/>
                <a:gd name="T49" fmla="*/ 875430979 h 690"/>
                <a:gd name="T50" fmla="*/ 1149808746 w 860"/>
                <a:gd name="T51" fmla="*/ 915587726 h 690"/>
                <a:gd name="T52" fmla="*/ 1149808746 w 860"/>
                <a:gd name="T53" fmla="*/ 0 h 690"/>
                <a:gd name="T54" fmla="*/ 0 w 860"/>
                <a:gd name="T55" fmla="*/ 2147483647 h 6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60"/>
                <a:gd name="T85" fmla="*/ 0 h 690"/>
                <a:gd name="T86" fmla="*/ 860 w 860"/>
                <a:gd name="T87" fmla="*/ 690 h 69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60" h="690">
                  <a:moveTo>
                    <a:pt x="0" y="344"/>
                  </a:moveTo>
                  <a:lnTo>
                    <a:pt x="215" y="689"/>
                  </a:lnTo>
                  <a:lnTo>
                    <a:pt x="215" y="531"/>
                  </a:lnTo>
                  <a:lnTo>
                    <a:pt x="272" y="526"/>
                  </a:lnTo>
                  <a:lnTo>
                    <a:pt x="330" y="517"/>
                  </a:lnTo>
                  <a:lnTo>
                    <a:pt x="387" y="506"/>
                  </a:lnTo>
                  <a:lnTo>
                    <a:pt x="442" y="491"/>
                  </a:lnTo>
                  <a:lnTo>
                    <a:pt x="496" y="472"/>
                  </a:lnTo>
                  <a:lnTo>
                    <a:pt x="549" y="451"/>
                  </a:lnTo>
                  <a:lnTo>
                    <a:pt x="599" y="426"/>
                  </a:lnTo>
                  <a:lnTo>
                    <a:pt x="650" y="399"/>
                  </a:lnTo>
                  <a:lnTo>
                    <a:pt x="695" y="367"/>
                  </a:lnTo>
                  <a:lnTo>
                    <a:pt x="741" y="334"/>
                  </a:lnTo>
                  <a:lnTo>
                    <a:pt x="783" y="297"/>
                  </a:lnTo>
                  <a:lnTo>
                    <a:pt x="823" y="257"/>
                  </a:lnTo>
                  <a:lnTo>
                    <a:pt x="859" y="217"/>
                  </a:lnTo>
                  <a:lnTo>
                    <a:pt x="598" y="229"/>
                  </a:lnTo>
                  <a:lnTo>
                    <a:pt x="480" y="23"/>
                  </a:lnTo>
                  <a:lnTo>
                    <a:pt x="456" y="44"/>
                  </a:lnTo>
                  <a:lnTo>
                    <a:pt x="429" y="64"/>
                  </a:lnTo>
                  <a:lnTo>
                    <a:pt x="397" y="83"/>
                  </a:lnTo>
                  <a:lnTo>
                    <a:pt x="364" y="102"/>
                  </a:lnTo>
                  <a:lnTo>
                    <a:pt x="328" y="116"/>
                  </a:lnTo>
                  <a:lnTo>
                    <a:pt x="292" y="128"/>
                  </a:lnTo>
                  <a:lnTo>
                    <a:pt x="255" y="137"/>
                  </a:lnTo>
                  <a:lnTo>
                    <a:pt x="215" y="143"/>
                  </a:lnTo>
                  <a:lnTo>
                    <a:pt x="215" y="0"/>
                  </a:lnTo>
                  <a:lnTo>
                    <a:pt x="0" y="344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349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 defTabSz="71223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050" kern="500" spc="-1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C8E8BA35-CF89-4C13-ACF4-694B7ADB6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1375" y="3677941"/>
              <a:ext cx="1384951" cy="1247689"/>
            </a:xfrm>
            <a:custGeom>
              <a:avLst/>
              <a:gdLst>
                <a:gd name="T0" fmla="*/ 1528030392 w 816"/>
                <a:gd name="T1" fmla="*/ 0 h 616"/>
                <a:gd name="T2" fmla="*/ 0 w 816"/>
                <a:gd name="T3" fmla="*/ 1989896012 h 616"/>
                <a:gd name="T4" fmla="*/ 851230552 w 816"/>
                <a:gd name="T5" fmla="*/ 1648197411 h 616"/>
                <a:gd name="T6" fmla="*/ 1032640893 w 816"/>
                <a:gd name="T7" fmla="*/ 1945675933 h 616"/>
                <a:gd name="T8" fmla="*/ 1238472346 w 816"/>
                <a:gd name="T9" fmla="*/ 2147483647 h 616"/>
                <a:gd name="T10" fmla="*/ 1447790696 w 816"/>
                <a:gd name="T11" fmla="*/ 2147483647 h 616"/>
                <a:gd name="T12" fmla="*/ 1681530390 w 816"/>
                <a:gd name="T13" fmla="*/ 2147483647 h 616"/>
                <a:gd name="T14" fmla="*/ 1932713903 w 816"/>
                <a:gd name="T15" fmla="*/ 2147483647 h 616"/>
                <a:gd name="T16" fmla="*/ 2147483647 w 816"/>
                <a:gd name="T17" fmla="*/ 2147483647 h 616"/>
                <a:gd name="T18" fmla="*/ 2147483647 w 816"/>
                <a:gd name="T19" fmla="*/ 2147483647 h 616"/>
                <a:gd name="T20" fmla="*/ 2147483647 w 816"/>
                <a:gd name="T21" fmla="*/ 2147483647 h 616"/>
                <a:gd name="T22" fmla="*/ 2147483647 w 816"/>
                <a:gd name="T23" fmla="*/ 2147483647 h 616"/>
                <a:gd name="T24" fmla="*/ 2147483647 w 816"/>
                <a:gd name="T25" fmla="*/ 2147483647 h 616"/>
                <a:gd name="T26" fmla="*/ 2147483647 w 816"/>
                <a:gd name="T27" fmla="*/ 2147483647 h 616"/>
                <a:gd name="T28" fmla="*/ 2147483647 w 816"/>
                <a:gd name="T29" fmla="*/ 2147483647 h 616"/>
                <a:gd name="T30" fmla="*/ 2147483647 w 816"/>
                <a:gd name="T31" fmla="*/ 2147483647 h 616"/>
                <a:gd name="T32" fmla="*/ 2147483647 w 816"/>
                <a:gd name="T33" fmla="*/ 2147483647 h 616"/>
                <a:gd name="T34" fmla="*/ 2147483647 w 816"/>
                <a:gd name="T35" fmla="*/ 1443177047 h 616"/>
                <a:gd name="T36" fmla="*/ 2147483647 w 816"/>
                <a:gd name="T37" fmla="*/ 1390916954 h 616"/>
                <a:gd name="T38" fmla="*/ 2147483647 w 816"/>
                <a:gd name="T39" fmla="*/ 1314536819 h 616"/>
                <a:gd name="T40" fmla="*/ 2147483647 w 816"/>
                <a:gd name="T41" fmla="*/ 1201978624 h 616"/>
                <a:gd name="T42" fmla="*/ 2147483647 w 816"/>
                <a:gd name="T43" fmla="*/ 1081378410 h 616"/>
                <a:gd name="T44" fmla="*/ 2147483647 w 816"/>
                <a:gd name="T45" fmla="*/ 928617888 h 616"/>
                <a:gd name="T46" fmla="*/ 2147483647 w 816"/>
                <a:gd name="T47" fmla="*/ 771837610 h 616"/>
                <a:gd name="T48" fmla="*/ 2147483647 w 816"/>
                <a:gd name="T49" fmla="*/ 470338955 h 616"/>
                <a:gd name="T50" fmla="*/ 1528030392 w 816"/>
                <a:gd name="T51" fmla="*/ 0 h 6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816"/>
                <a:gd name="T79" fmla="*/ 0 h 616"/>
                <a:gd name="T80" fmla="*/ 816 w 816"/>
                <a:gd name="T81" fmla="*/ 616 h 61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816" h="616">
                  <a:moveTo>
                    <a:pt x="286" y="0"/>
                  </a:moveTo>
                  <a:lnTo>
                    <a:pt x="0" y="310"/>
                  </a:lnTo>
                  <a:lnTo>
                    <a:pt x="159" y="257"/>
                  </a:lnTo>
                  <a:lnTo>
                    <a:pt x="193" y="303"/>
                  </a:lnTo>
                  <a:lnTo>
                    <a:pt x="232" y="345"/>
                  </a:lnTo>
                  <a:lnTo>
                    <a:pt x="272" y="385"/>
                  </a:lnTo>
                  <a:lnTo>
                    <a:pt x="315" y="422"/>
                  </a:lnTo>
                  <a:lnTo>
                    <a:pt x="362" y="457"/>
                  </a:lnTo>
                  <a:lnTo>
                    <a:pt x="411" y="488"/>
                  </a:lnTo>
                  <a:lnTo>
                    <a:pt x="463" y="517"/>
                  </a:lnTo>
                  <a:lnTo>
                    <a:pt x="515" y="542"/>
                  </a:lnTo>
                  <a:lnTo>
                    <a:pt x="572" y="564"/>
                  </a:lnTo>
                  <a:lnTo>
                    <a:pt x="628" y="582"/>
                  </a:lnTo>
                  <a:lnTo>
                    <a:pt x="688" y="597"/>
                  </a:lnTo>
                  <a:lnTo>
                    <a:pt x="746" y="607"/>
                  </a:lnTo>
                  <a:lnTo>
                    <a:pt x="806" y="615"/>
                  </a:lnTo>
                  <a:lnTo>
                    <a:pt x="689" y="435"/>
                  </a:lnTo>
                  <a:lnTo>
                    <a:pt x="815" y="225"/>
                  </a:lnTo>
                  <a:lnTo>
                    <a:pt x="772" y="217"/>
                  </a:lnTo>
                  <a:lnTo>
                    <a:pt x="731" y="205"/>
                  </a:lnTo>
                  <a:lnTo>
                    <a:pt x="690" y="188"/>
                  </a:lnTo>
                  <a:lnTo>
                    <a:pt x="653" y="169"/>
                  </a:lnTo>
                  <a:lnTo>
                    <a:pt x="617" y="145"/>
                  </a:lnTo>
                  <a:lnTo>
                    <a:pt x="585" y="120"/>
                  </a:lnTo>
                  <a:lnTo>
                    <a:pt x="721" y="74"/>
                  </a:lnTo>
                  <a:lnTo>
                    <a:pt x="286" y="0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9050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 defTabSz="71223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050" kern="500" spc="-1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reeform 36">
              <a:extLst>
                <a:ext uri="{FF2B5EF4-FFF2-40B4-BE49-F238E27FC236}">
                  <a16:creationId xmlns:a16="http://schemas.microsoft.com/office/drawing/2014/main" id="{ABEC1622-6710-AE80-F92B-2173CB489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3471" y="2603452"/>
              <a:ext cx="1201163" cy="1396835"/>
            </a:xfrm>
            <a:custGeom>
              <a:avLst/>
              <a:gdLst>
                <a:gd name="T0" fmla="*/ 2147483647 w 668"/>
                <a:gd name="T1" fmla="*/ 0 h 686"/>
                <a:gd name="T2" fmla="*/ 0 w 668"/>
                <a:gd name="T3" fmla="*/ 0 h 686"/>
                <a:gd name="T4" fmla="*/ 734551880 w 668"/>
                <a:gd name="T5" fmla="*/ 461862235 h 686"/>
                <a:gd name="T6" fmla="*/ 633112326 w 668"/>
                <a:gd name="T7" fmla="*/ 775126577 h 686"/>
                <a:gd name="T8" fmla="*/ 538671441 w 668"/>
                <a:gd name="T9" fmla="*/ 1096421250 h 686"/>
                <a:gd name="T10" fmla="*/ 468714559 w 668"/>
                <a:gd name="T11" fmla="*/ 1429765992 h 686"/>
                <a:gd name="T12" fmla="*/ 412747650 w 668"/>
                <a:gd name="T13" fmla="*/ 1759094629 h 686"/>
                <a:gd name="T14" fmla="*/ 384764196 w 668"/>
                <a:gd name="T15" fmla="*/ 2092439371 h 686"/>
                <a:gd name="T16" fmla="*/ 381266732 w 668"/>
                <a:gd name="T17" fmla="*/ 2147483647 h 686"/>
                <a:gd name="T18" fmla="*/ 388263530 w 668"/>
                <a:gd name="T19" fmla="*/ 2147483647 h 686"/>
                <a:gd name="T20" fmla="*/ 430236841 w 668"/>
                <a:gd name="T21" fmla="*/ 2147483647 h 686"/>
                <a:gd name="T22" fmla="*/ 489701214 w 668"/>
                <a:gd name="T23" fmla="*/ 2147483647 h 686"/>
                <a:gd name="T24" fmla="*/ 563155560 w 668"/>
                <a:gd name="T25" fmla="*/ 2147483647 h 686"/>
                <a:gd name="T26" fmla="*/ 657598316 w 668"/>
                <a:gd name="T27" fmla="*/ 2147483647 h 686"/>
                <a:gd name="T28" fmla="*/ 780022655 w 668"/>
                <a:gd name="T29" fmla="*/ 2147483647 h 686"/>
                <a:gd name="T30" fmla="*/ 1706957509 w 668"/>
                <a:gd name="T31" fmla="*/ 2147483647 h 686"/>
                <a:gd name="T32" fmla="*/ 2147483647 w 668"/>
                <a:gd name="T33" fmla="*/ 2147483647 h 686"/>
                <a:gd name="T34" fmla="*/ 2147483647 w 668"/>
                <a:gd name="T35" fmla="*/ 2147483647 h 686"/>
                <a:gd name="T36" fmla="*/ 2147483647 w 668"/>
                <a:gd name="T37" fmla="*/ 2147483647 h 686"/>
                <a:gd name="T38" fmla="*/ 2147483647 w 668"/>
                <a:gd name="T39" fmla="*/ 2147483647 h 686"/>
                <a:gd name="T40" fmla="*/ 2147483647 w 668"/>
                <a:gd name="T41" fmla="*/ 2147483647 h 686"/>
                <a:gd name="T42" fmla="*/ 2147483647 w 668"/>
                <a:gd name="T43" fmla="*/ 2147483647 h 686"/>
                <a:gd name="T44" fmla="*/ 2147483647 w 668"/>
                <a:gd name="T45" fmla="*/ 1951871683 h 686"/>
                <a:gd name="T46" fmla="*/ 2147483647 w 668"/>
                <a:gd name="T47" fmla="*/ 1714915469 h 686"/>
                <a:gd name="T48" fmla="*/ 2147483647 w 668"/>
                <a:gd name="T49" fmla="*/ 2147483647 h 686"/>
                <a:gd name="T50" fmla="*/ 2147483647 w 668"/>
                <a:gd name="T51" fmla="*/ 0 h 6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68"/>
                <a:gd name="T79" fmla="*/ 0 h 686"/>
                <a:gd name="T80" fmla="*/ 668 w 668"/>
                <a:gd name="T81" fmla="*/ 686 h 68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68" h="686">
                  <a:moveTo>
                    <a:pt x="440" y="0"/>
                  </a:moveTo>
                  <a:lnTo>
                    <a:pt x="0" y="0"/>
                  </a:lnTo>
                  <a:lnTo>
                    <a:pt x="137" y="72"/>
                  </a:lnTo>
                  <a:lnTo>
                    <a:pt x="118" y="121"/>
                  </a:lnTo>
                  <a:lnTo>
                    <a:pt x="100" y="171"/>
                  </a:lnTo>
                  <a:lnTo>
                    <a:pt x="87" y="223"/>
                  </a:lnTo>
                  <a:lnTo>
                    <a:pt x="77" y="275"/>
                  </a:lnTo>
                  <a:lnTo>
                    <a:pt x="72" y="327"/>
                  </a:lnTo>
                  <a:lnTo>
                    <a:pt x="71" y="379"/>
                  </a:lnTo>
                  <a:lnTo>
                    <a:pt x="73" y="431"/>
                  </a:lnTo>
                  <a:lnTo>
                    <a:pt x="80" y="483"/>
                  </a:lnTo>
                  <a:lnTo>
                    <a:pt x="91" y="536"/>
                  </a:lnTo>
                  <a:lnTo>
                    <a:pt x="105" y="587"/>
                  </a:lnTo>
                  <a:lnTo>
                    <a:pt x="123" y="636"/>
                  </a:lnTo>
                  <a:lnTo>
                    <a:pt x="145" y="685"/>
                  </a:lnTo>
                  <a:lnTo>
                    <a:pt x="318" y="498"/>
                  </a:lnTo>
                  <a:lnTo>
                    <a:pt x="541" y="530"/>
                  </a:lnTo>
                  <a:lnTo>
                    <a:pt x="525" y="494"/>
                  </a:lnTo>
                  <a:lnTo>
                    <a:pt x="514" y="458"/>
                  </a:lnTo>
                  <a:lnTo>
                    <a:pt x="507" y="420"/>
                  </a:lnTo>
                  <a:lnTo>
                    <a:pt x="503" y="382"/>
                  </a:lnTo>
                  <a:lnTo>
                    <a:pt x="503" y="343"/>
                  </a:lnTo>
                  <a:lnTo>
                    <a:pt x="509" y="305"/>
                  </a:lnTo>
                  <a:lnTo>
                    <a:pt x="518" y="268"/>
                  </a:lnTo>
                  <a:lnTo>
                    <a:pt x="667" y="345"/>
                  </a:lnTo>
                  <a:lnTo>
                    <a:pt x="440" y="0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9050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 defTabSz="6089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050" kern="500" spc="-1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 Box 10">
              <a:extLst>
                <a:ext uri="{FF2B5EF4-FFF2-40B4-BE49-F238E27FC236}">
                  <a16:creationId xmlns:a16="http://schemas.microsoft.com/office/drawing/2014/main" id="{FE3F91A2-53C7-FA99-E576-2B9182CD21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137" y="4037584"/>
              <a:ext cx="1143908" cy="36457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30469" rIns="30469" anchor="ctr" anchorCtr="1"/>
            <a:lstStyle/>
            <a:p>
              <a:pPr defTabSz="60896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1" kern="500" spc="-13" dirty="0">
                  <a:latin typeface="Arial" panose="020B0604020202020204" pitchFamily="34" charset="0"/>
                  <a:cs typeface="Arial" panose="020B0604020202020204" pitchFamily="34" charset="0"/>
                </a:rPr>
                <a:t>Communicate</a:t>
              </a:r>
            </a:p>
          </p:txBody>
        </p:sp>
        <p:sp>
          <p:nvSpPr>
            <p:cNvPr id="18" name="Text Box 11">
              <a:extLst>
                <a:ext uri="{FF2B5EF4-FFF2-40B4-BE49-F238E27FC236}">
                  <a16:creationId xmlns:a16="http://schemas.microsoft.com/office/drawing/2014/main" id="{3A7D4BCD-C4D4-7A18-DF18-DA0F5E271A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8013" y="2042219"/>
              <a:ext cx="2258833" cy="3814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30469" rIns="30469" anchor="ctr" anchorCtr="1"/>
            <a:lstStyle/>
            <a:p>
              <a:pPr defTabSz="71223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1" kern="500" spc="-13" dirty="0">
                  <a:latin typeface="Arial" panose="020B0604020202020204" pitchFamily="34" charset="0"/>
                  <a:cs typeface="Arial" panose="020B0604020202020204" pitchFamily="34" charset="0"/>
                </a:rPr>
                <a:t>Business priorities, vision and mission, performance and objectives</a:t>
              </a:r>
            </a:p>
          </p:txBody>
        </p:sp>
        <p:sp>
          <p:nvSpPr>
            <p:cNvPr id="19" name="Text Box 12">
              <a:extLst>
                <a:ext uri="{FF2B5EF4-FFF2-40B4-BE49-F238E27FC236}">
                  <a16:creationId xmlns:a16="http://schemas.microsoft.com/office/drawing/2014/main" id="{CBA74209-09E5-2265-75C8-369579EE5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9421" y="3365217"/>
              <a:ext cx="895891" cy="258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30469" rIns="30469" anchor="ctr" anchorCtr="1"/>
            <a:lstStyle/>
            <a:p>
              <a:pPr defTabSz="71223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1" kern="500" spc="-13" dirty="0">
                  <a:latin typeface="Arial" panose="020B0604020202020204" pitchFamily="34" charset="0"/>
                  <a:cs typeface="Arial" panose="020B0604020202020204" pitchFamily="34" charset="0"/>
                </a:rPr>
                <a:t>Assess</a:t>
              </a:r>
              <a:endParaRPr lang="en-US" sz="1200" b="1" kern="500" spc="-13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 Box 13">
              <a:extLst>
                <a:ext uri="{FF2B5EF4-FFF2-40B4-BE49-F238E27FC236}">
                  <a16:creationId xmlns:a16="http://schemas.microsoft.com/office/drawing/2014/main" id="{96DDBE20-CBA8-E226-C82E-1F587709F3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1747" y="3219906"/>
              <a:ext cx="1005532" cy="258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30469" rIns="30469" anchor="ctr" anchorCtr="1"/>
            <a:lstStyle/>
            <a:p>
              <a:pPr defTabSz="712237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1" kern="500" spc="-13" dirty="0">
                  <a:latin typeface="Arial" panose="020B0604020202020204" pitchFamily="34" charset="0"/>
                  <a:cs typeface="Arial" panose="020B0604020202020204" pitchFamily="34" charset="0"/>
                </a:rPr>
                <a:t>Monitor</a:t>
              </a:r>
              <a:endParaRPr lang="en-US" sz="1200" b="1" kern="500" spc="-13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 Box 14">
              <a:extLst>
                <a:ext uri="{FF2B5EF4-FFF2-40B4-BE49-F238E27FC236}">
                  <a16:creationId xmlns:a16="http://schemas.microsoft.com/office/drawing/2014/main" id="{8BBC08E0-5FE6-B4A7-39B7-0B041D14F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4133" y="2303559"/>
              <a:ext cx="900218" cy="258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30469" rIns="30469" anchor="ctr" anchorCtr="1"/>
            <a:lstStyle/>
            <a:p>
              <a:pPr defTabSz="71223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1" kern="500" spc="-13" dirty="0">
                  <a:latin typeface="Arial" panose="020B0604020202020204" pitchFamily="34" charset="0"/>
                  <a:cs typeface="Arial" panose="020B0604020202020204" pitchFamily="34" charset="0"/>
                </a:rPr>
                <a:t>Identify</a:t>
              </a:r>
              <a:endParaRPr lang="en-US" sz="1200" b="1" kern="500" spc="-13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 Box 15">
              <a:extLst>
                <a:ext uri="{FF2B5EF4-FFF2-40B4-BE49-F238E27FC236}">
                  <a16:creationId xmlns:a16="http://schemas.microsoft.com/office/drawing/2014/main" id="{FA9750A8-1686-741A-5391-BC6C58EAB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1860" y="4372978"/>
              <a:ext cx="923279" cy="258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30469" rIns="30469" anchor="ctr" anchorCtr="1"/>
            <a:lstStyle/>
            <a:p>
              <a:pPr defTabSz="71223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1" kern="500" spc="-13" dirty="0">
                  <a:latin typeface="Arial" panose="020B0604020202020204" pitchFamily="34" charset="0"/>
                  <a:cs typeface="Arial" panose="020B0604020202020204" pitchFamily="34" charset="0"/>
                </a:rPr>
                <a:t>Respond</a:t>
              </a:r>
              <a:endParaRPr lang="en-US" sz="1200" b="1" kern="500" spc="-13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A70319C-1154-108D-E2F4-25C0DB4539FC}"/>
                </a:ext>
              </a:extLst>
            </p:cNvPr>
            <p:cNvSpPr/>
            <p:nvPr/>
          </p:nvSpPr>
          <p:spPr bwMode="auto">
            <a:xfrm>
              <a:off x="4462693" y="2561755"/>
              <a:ext cx="1606660" cy="1587902"/>
            </a:xfrm>
            <a:prstGeom prst="ellipse">
              <a:avLst/>
            </a:prstGeom>
            <a:solidFill>
              <a:srgbClr val="D26C76"/>
            </a:solidFill>
            <a:ln w="19050" cap="flat" cmpd="sng" algn="ctr">
              <a:solidFill>
                <a:srgbClr val="D26C7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608962" fontAlgn="base">
                <a:spcBef>
                  <a:spcPct val="50000"/>
                </a:spcBef>
                <a:spcAft>
                  <a:spcPct val="50000"/>
                </a:spcAft>
                <a:defRPr/>
              </a:pPr>
              <a:r>
                <a:rPr lang="en-US" sz="1600" b="1" kern="500" spc="-13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Enterprise Risk Management Process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1693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531DF183-5CE7-8ADD-1EF4-479283B89F0A}"/>
              </a:ext>
            </a:extLst>
          </p:cNvPr>
          <p:cNvSpPr txBox="1"/>
          <p:nvPr/>
        </p:nvSpPr>
        <p:spPr>
          <a:xfrm>
            <a:off x="8382323" y="6451046"/>
            <a:ext cx="2496257" cy="2704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>
                <a:solidFill>
                  <a:srgbClr val="FFFFFF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#PublicPower  www.PublicPower.org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00" b="0" i="0" u="none" strike="noStrike" kern="1200" cap="none" spc="0" baseline="0">
              <a:solidFill>
                <a:srgbClr val="898989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CEA07291-D56D-0FCA-D08C-97DEAF1C67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30"/>
            <a:ext cx="10515600" cy="1001658"/>
          </a:xfrm>
        </p:spPr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Risk Assessment Scale – Likelihood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8C3A1-798C-17A3-F63F-3768F749C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527244"/>
            <a:ext cx="10515600" cy="4351336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[Include definition of likelihood and utility’s likelihood scale]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681F28-88AB-D488-AD1F-5E27F5D16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049" y="2738119"/>
            <a:ext cx="9803902" cy="192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02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531DF183-5CE7-8ADD-1EF4-479283B89F0A}"/>
              </a:ext>
            </a:extLst>
          </p:cNvPr>
          <p:cNvSpPr txBox="1"/>
          <p:nvPr/>
        </p:nvSpPr>
        <p:spPr>
          <a:xfrm>
            <a:off x="8382323" y="6451046"/>
            <a:ext cx="2496257" cy="2704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>
                <a:solidFill>
                  <a:srgbClr val="FFFFFF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#PublicPower  www.PublicPower.org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00" b="0" i="0" u="none" strike="noStrike" kern="1200" cap="none" spc="0" baseline="0">
              <a:solidFill>
                <a:srgbClr val="898989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CEA07291-D56D-0FCA-D08C-97DEAF1C67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30"/>
            <a:ext cx="10515600" cy="1001658"/>
          </a:xfrm>
        </p:spPr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Risk Assessment Scale – Impact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8C3A1-798C-17A3-F63F-3768F749C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527244"/>
            <a:ext cx="10515600" cy="4351336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[Include definition of likelihood and utility’s impact scale]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C66D06-FFBB-F242-B63E-47334F4FB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430" y="2738220"/>
            <a:ext cx="9985139" cy="192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112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CEA07291-D56D-0FCA-D08C-97DEAF1C67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30"/>
            <a:ext cx="10515600" cy="1001658"/>
          </a:xfrm>
        </p:spPr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Utility’s Risk Tolerance Levels and Risk Limits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7C8D3CC-B31B-9E82-ED3C-C5C5A3BA02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0" y="1350761"/>
            <a:ext cx="5734333" cy="4704302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BD2F45FB-57F5-8EA8-52A3-AF2E20E5035F}"/>
              </a:ext>
            </a:extLst>
          </p:cNvPr>
          <p:cNvSpPr txBox="1">
            <a:spLocks/>
          </p:cNvSpPr>
          <p:nvPr/>
        </p:nvSpPr>
        <p:spPr>
          <a:xfrm>
            <a:off x="838203" y="1527244"/>
            <a:ext cx="4897579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[Include definition of risk tolerance and risk limit]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[Include relationship of risk tolerance and limits to how the utility’s prioritizes risks]</a:t>
            </a:r>
          </a:p>
        </p:txBody>
      </p:sp>
    </p:spTree>
    <p:extLst>
      <p:ext uri="{BB962C8B-B14F-4D97-AF65-F5344CB8AC3E}">
        <p14:creationId xmlns:p14="http://schemas.microsoft.com/office/powerpoint/2010/main" val="2019864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CEA07291-D56D-0FCA-D08C-97DEAF1C67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30"/>
            <a:ext cx="10515600" cy="1001658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ERM Program Accomplishments &amp; Activities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8C3A1-798C-17A3-F63F-3768F749C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527244"/>
            <a:ext cx="10515600" cy="4351336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[Include recent accomplishments (depending on the ERM program’s reporting schedule) of the ERM program such as conduction of workshops, interviews, update to risk register, identification of new risks, etc.]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[Include staffing/personnel updates, if necessary]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[Encourage stakeholders to stay engaged in risk identification throughout the year]</a:t>
            </a:r>
          </a:p>
        </p:txBody>
      </p:sp>
    </p:spTree>
    <p:extLst>
      <p:ext uri="{BB962C8B-B14F-4D97-AF65-F5344CB8AC3E}">
        <p14:creationId xmlns:p14="http://schemas.microsoft.com/office/powerpoint/2010/main" val="4072516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576639f-c75f-46ad-abc8-a52838b1b771" xsi:nil="true"/>
    <lcf76f155ced4ddcb4097134ff3c332f xmlns="9ba3dabb-2da6-4f45-8561-132d6071a402">
      <Terms xmlns="http://schemas.microsoft.com/office/infopath/2007/PartnerControls"/>
    </lcf76f155ced4ddcb4097134ff3c332f>
    <Image xmlns="9ba3dabb-2da6-4f45-8561-132d6071a40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5FB61118DAAD4FBDC5D82847D4009B" ma:contentTypeVersion="19" ma:contentTypeDescription="Create a new document." ma:contentTypeScope="" ma:versionID="38da77dd071780b00c9c4b2c03cef4f4">
  <xsd:schema xmlns:xsd="http://www.w3.org/2001/XMLSchema" xmlns:xs="http://www.w3.org/2001/XMLSchema" xmlns:p="http://schemas.microsoft.com/office/2006/metadata/properties" xmlns:ns2="9ba3dabb-2da6-4f45-8561-132d6071a402" xmlns:ns3="9576639f-c75f-46ad-abc8-a52838b1b771" targetNamespace="http://schemas.microsoft.com/office/2006/metadata/properties" ma:root="true" ma:fieldsID="6fca3a15d0f6aef5558cead3978cd46b" ns2:_="" ns3:_="">
    <xsd:import namespace="9ba3dabb-2da6-4f45-8561-132d6071a402"/>
    <xsd:import namespace="9576639f-c75f-46ad-abc8-a52838b1b7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Imag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a3dabb-2da6-4f45-8561-132d6071a4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Image" ma:index="20" nillable="true" ma:displayName="Image" ma:format="Thumbnail" ma:internalName="Image">
      <xsd:simpleType>
        <xsd:restriction base="dms:Unknown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9a8c3e8-09d4-4d0e-b106-7addde49c4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76639f-c75f-46ad-abc8-a52838b1b77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950e540-4b28-404e-922e-a0464e719a8d}" ma:internalName="TaxCatchAll" ma:showField="CatchAllData" ma:web="9576639f-c75f-46ad-abc8-a52838b1b7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8D0376-0626-48B5-818E-29013BAD7733}">
  <ds:schemaRefs>
    <ds:schemaRef ds:uri="c916d574-f48a-4f45-8b4e-e7496d8a8d20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499fbd05-4048-4b17-8b0d-22ba848ddd47"/>
    <ds:schemaRef ds:uri="http://schemas.microsoft.com/office/2006/metadata/properties"/>
    <ds:schemaRef ds:uri="http://www.w3.org/XML/1998/namespace"/>
    <ds:schemaRef ds:uri="http://purl.org/dc/terms/"/>
    <ds:schemaRef ds:uri="9576639f-c75f-46ad-abc8-a52838b1b771"/>
    <ds:schemaRef ds:uri="9ba3dabb-2da6-4f45-8561-132d6071a402"/>
  </ds:schemaRefs>
</ds:datastoreItem>
</file>

<file path=customXml/itemProps2.xml><?xml version="1.0" encoding="utf-8"?>
<ds:datastoreItem xmlns:ds="http://schemas.openxmlformats.org/officeDocument/2006/customXml" ds:itemID="{7BE95A16-1100-434D-943D-0A4BCB1931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52A9CE-395D-44B1-9452-8A1771CCC9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a3dabb-2da6-4f45-8561-132d6071a402"/>
    <ds:schemaRef ds:uri="9576639f-c75f-46ad-abc8-a52838b1b7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4538</TotalTime>
  <Words>983</Words>
  <Application>Microsoft Office PowerPoint</Application>
  <PresentationFormat>Widescreen</PresentationFormat>
  <Paragraphs>142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Aptos</vt:lpstr>
      <vt:lpstr>Arial</vt:lpstr>
      <vt:lpstr>Calibri</vt:lpstr>
      <vt:lpstr>Raleway</vt:lpstr>
      <vt:lpstr>Raleway Light</vt:lpstr>
      <vt:lpstr>Symbol</vt:lpstr>
      <vt:lpstr>Office Theme</vt:lpstr>
      <vt:lpstr>Custom Design</vt:lpstr>
      <vt:lpstr>Attachment III-4: Stakeholder ERM Risk Briefing PowerPoint Template  December 2024 | Version 1.0</vt:lpstr>
      <vt:lpstr>Agenda</vt:lpstr>
      <vt:lpstr>Vision &amp; Mission Statement/ERM Policy</vt:lpstr>
      <vt:lpstr>ERM Governance Structure</vt:lpstr>
      <vt:lpstr>ERM Approach and Timeline</vt:lpstr>
      <vt:lpstr>Risk Assessment Scale – Likelihood </vt:lpstr>
      <vt:lpstr>Risk Assessment Scale – Impact </vt:lpstr>
      <vt:lpstr>Utility’s Risk Tolerance Levels and Risk Limits</vt:lpstr>
      <vt:lpstr>ERM Program Accomplishments &amp; Activities</vt:lpstr>
      <vt:lpstr>Risk Assessment Summary – Risk Register</vt:lpstr>
      <vt:lpstr>Risk Assessment Results – Heat Map</vt:lpstr>
      <vt:lpstr>Utility’s Risk Landscape Compared to State’s Risk Profile (Optional)</vt:lpstr>
      <vt:lpstr>Next Steps for ERM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Working Group Proposed Timeline for Developing Risk Tool Kit</dc:title>
  <dc:creator>Agnetha Serrame</dc:creator>
  <cp:lastModifiedBy>Aggie Serrame</cp:lastModifiedBy>
  <cp:revision>35</cp:revision>
  <dcterms:created xsi:type="dcterms:W3CDTF">2024-03-05T19:35:55Z</dcterms:created>
  <dcterms:modified xsi:type="dcterms:W3CDTF">2024-12-20T19:32:07Z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0x010100305FB61118DAAD4FBDC5D82847D4009B</vt:lpwstr>
  </property>
  <property fmtid="{D5CDD505-2E9C-101B-9397-08002B2CF9AE}" pid="3" name="MediaServiceImageTags">
    <vt:lpwstr/>
  </property>
</Properties>
</file>