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88" r:id="rId5"/>
  </p:sldMasterIdLst>
  <p:notesMasterIdLst>
    <p:notesMasterId r:id="rId22"/>
  </p:notesMasterIdLst>
  <p:handoutMasterIdLst>
    <p:handoutMasterId r:id="rId23"/>
  </p:handoutMasterIdLst>
  <p:sldIdLst>
    <p:sldId id="2068" r:id="rId6"/>
    <p:sldId id="2147483312" r:id="rId7"/>
    <p:sldId id="2147483323" r:id="rId8"/>
    <p:sldId id="2147483324" r:id="rId9"/>
    <p:sldId id="2147483326" r:id="rId10"/>
    <p:sldId id="2147483327" r:id="rId11"/>
    <p:sldId id="2147483328" r:id="rId12"/>
    <p:sldId id="2147483305" r:id="rId13"/>
    <p:sldId id="2147483319" r:id="rId14"/>
    <p:sldId id="2147483329" r:id="rId15"/>
    <p:sldId id="2147483306" r:id="rId16"/>
    <p:sldId id="2147483330" r:id="rId17"/>
    <p:sldId id="2147483331" r:id="rId18"/>
    <p:sldId id="2147483332" r:id="rId19"/>
    <p:sldId id="2147483333" r:id="rId20"/>
    <p:sldId id="214748333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910A02B9-B4B2-429D-B366-E6A32F66AFD2}">
          <p14:sldIdLst>
            <p14:sldId id="2068"/>
            <p14:sldId id="2147483312"/>
          </p14:sldIdLst>
        </p14:section>
        <p14:section name="Utility ERM Background" id="{F8E4B4B8-034E-C348-9DAC-B2796279B93C}">
          <p14:sldIdLst>
            <p14:sldId id="2147483323"/>
            <p14:sldId id="2147483324"/>
          </p14:sldIdLst>
        </p14:section>
        <p14:section name="ERM Program Updates" id="{5DDCE6D4-1212-40F5-8ABB-49AEA0B7FF55}">
          <p14:sldIdLst>
            <p14:sldId id="2147483326"/>
            <p14:sldId id="2147483327"/>
            <p14:sldId id="2147483328"/>
          </p14:sldIdLst>
        </p14:section>
        <p14:section name="Current Risk Landscape" id="{B5CB015D-908B-47EB-BE88-C93771A40139}">
          <p14:sldIdLst>
            <p14:sldId id="2147483305"/>
            <p14:sldId id="2147483319"/>
            <p14:sldId id="2147483329"/>
          </p14:sldIdLst>
        </p14:section>
        <p14:section name="Mitigation Strategies and Progress" id="{34E08EED-722F-4512-B3BE-978C3F2441B5}">
          <p14:sldIdLst>
            <p14:sldId id="2147483306"/>
            <p14:sldId id="2147483330"/>
          </p14:sldIdLst>
        </p14:section>
        <p14:section name="Challenges and Recommendations" id="{3928B1E2-ED34-734F-B4C2-FDAAAEF1CB94}">
          <p14:sldIdLst>
            <p14:sldId id="2147483331"/>
            <p14:sldId id="2147483332"/>
          </p14:sldIdLst>
        </p14:section>
        <p14:section name="Next Steps and Future Outlook" id="{8E74D850-3A02-4331-A728-AED5B6B78A23}">
          <p14:sldIdLst>
            <p14:sldId id="2147483333"/>
            <p14:sldId id="2147483334"/>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DC947BA8-153A-A6F6-0CBC-E6B7385DC45F}" name="Domenico Galimi" initials="DG" userId="S::Domenico.Galimi1@ey.com::fbe1f57f-0c8a-449f-895a-d503f43adc82" providerId="AD"/>
  <p188:author id="{7980BAB8-C784-6474-149E-B2D6767F7E89}" name="Agnetha Serrame" initials="AS" userId="S::aserrame@publicpower.org::8a93c124-a9a3-4ddf-86f4-119bbb511cd0" providerId="AD"/>
  <p188:author id="{F61D04CE-256F-871E-90A4-CE5F5D726F45}" name="Chris Cubillas" initials="CC" userId="S::Chris.Cubillas@ey.com::f4238f92-772b-4a6b-aa6d-072f6bb86ab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775"/>
    <a:srgbClr val="FFFFFF"/>
    <a:srgbClr val="972650"/>
    <a:srgbClr val="3D3672"/>
    <a:srgbClr val="183775"/>
    <a:srgbClr val="922754"/>
    <a:srgbClr val="4C346F"/>
    <a:srgbClr val="A32145"/>
    <a:srgbClr val="892A59"/>
    <a:srgbClr val="4535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276D0A-DD95-4841-8F46-CC102BCBF564}" v="1" dt="2024-12-20T04:56:49.626"/>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p:restoredTop sz="77493" autoAdjust="0"/>
  </p:normalViewPr>
  <p:slideViewPr>
    <p:cSldViewPr snapToGrid="0">
      <p:cViewPr varScale="1">
        <p:scale>
          <a:sx n="49" d="100"/>
          <a:sy n="49" d="100"/>
        </p:scale>
        <p:origin x="131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D8E3A4-1240-A8AA-E391-47E8CBAEE0E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853D1C3-FE26-DA59-D49B-C6576C0B71B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3A06C4-4BEB-41E8-9253-9145FE899C7C}" type="datetimeFigureOut">
              <a:rPr lang="en-IN" smtClean="0"/>
              <a:t>20-12-2024</a:t>
            </a:fld>
            <a:endParaRPr lang="en-IN"/>
          </a:p>
        </p:txBody>
      </p:sp>
      <p:sp>
        <p:nvSpPr>
          <p:cNvPr id="4" name="Footer Placeholder 3">
            <a:extLst>
              <a:ext uri="{FF2B5EF4-FFF2-40B4-BE49-F238E27FC236}">
                <a16:creationId xmlns:a16="http://schemas.microsoft.com/office/drawing/2014/main" id="{255FF8F9-58D6-37ED-DC3B-BE1A4FB24A7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94E35C5C-6E02-074E-83F8-348CF7DA4B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22AA4A-991D-4221-A6E2-8C4CF49A6A3B}" type="slidenum">
              <a:rPr lang="en-IN" smtClean="0"/>
              <a:t>‹#›</a:t>
            </a:fld>
            <a:endParaRPr lang="en-IN"/>
          </a:p>
        </p:txBody>
      </p:sp>
    </p:spTree>
    <p:extLst>
      <p:ext uri="{BB962C8B-B14F-4D97-AF65-F5344CB8AC3E}">
        <p14:creationId xmlns:p14="http://schemas.microsoft.com/office/powerpoint/2010/main" val="225783955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A40AD9-982D-2C98-1F77-8CDB253D4364}"/>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a:extLst>
              <a:ext uri="{FF2B5EF4-FFF2-40B4-BE49-F238E27FC236}">
                <a16:creationId xmlns:a16="http://schemas.microsoft.com/office/drawing/2014/main" id="{9156639C-E5AC-C228-421C-0849491B5BEE}"/>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4748D34A-CA1B-4F01-B835-17B71EBE0C75}" type="datetime1">
              <a:rPr lang="en-US"/>
              <a:pPr lvl="0"/>
              <a:t>12/20/2024</a:t>
            </a:fld>
            <a:endParaRPr lang="en-US"/>
          </a:p>
        </p:txBody>
      </p:sp>
      <p:sp>
        <p:nvSpPr>
          <p:cNvPr id="4" name="Slide Image Placeholder 3">
            <a:extLst>
              <a:ext uri="{FF2B5EF4-FFF2-40B4-BE49-F238E27FC236}">
                <a16:creationId xmlns:a16="http://schemas.microsoft.com/office/drawing/2014/main" id="{4D6DCC25-DABE-C386-84A1-59028BF8C67E}"/>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6E33A3AD-CE3A-793A-AE70-2BF05A63AEEE}"/>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E0583724-C443-4C5E-A30E-C25411C0ACDD}"/>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a:extLst>
              <a:ext uri="{FF2B5EF4-FFF2-40B4-BE49-F238E27FC236}">
                <a16:creationId xmlns:a16="http://schemas.microsoft.com/office/drawing/2014/main" id="{9E76FD45-9080-5EF5-E008-7F5FB681D660}"/>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64966DFD-BB45-4CC2-B99E-E779505D3984}" type="slidenum">
              <a:t>‹#›</a:t>
            </a:fld>
            <a:endParaRPr lang="en-US"/>
          </a:p>
        </p:txBody>
      </p:sp>
    </p:spTree>
    <p:extLst>
      <p:ext uri="{BB962C8B-B14F-4D97-AF65-F5344CB8AC3E}">
        <p14:creationId xmlns:p14="http://schemas.microsoft.com/office/powerpoint/2010/main" val="74991697"/>
      </p:ext>
    </p:extLst>
  </p:cSld>
  <p:clrMap bg1="lt1" tx1="dk1" bg2="lt2" tx2="dk2" accent1="accent1" accent2="accent2" accent3="accent3" accent4="accent4" accent5="accent5" accent6="accent6" hlink="hlink" folHlink="folHlink"/>
  <p:hf hdr="0" dt="0"/>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dirty="0"/>
              <a:t>Note:</a:t>
            </a:r>
          </a:p>
          <a:p>
            <a:pPr marL="171450" indent="-171450">
              <a:buFont typeface="Arial" panose="020B0604020202020204" pitchFamily="34" charset="0"/>
              <a:buChar char="•"/>
            </a:pPr>
            <a:r>
              <a:rPr lang="en-US" dirty="0"/>
              <a:t>To change the format of the slide deck to fit the utility’s style, go to View, then go to Slide Master. </a:t>
            </a:r>
          </a:p>
          <a:p>
            <a:pPr marL="171450" indent="-171450">
              <a:buFont typeface="Arial" panose="020B0604020202020204" pitchFamily="34" charset="0"/>
              <a:buChar char="•"/>
            </a:pPr>
            <a:r>
              <a:rPr lang="en-US" dirty="0"/>
              <a:t>Change the format and customize according to the utility’s approved format and logo.</a:t>
            </a:r>
          </a:p>
        </p:txBody>
      </p:sp>
      <p:sp>
        <p:nvSpPr>
          <p:cNvPr id="4" name="Slide Number Placeholder 3"/>
          <p:cNvSpPr>
            <a:spLocks noGrp="1"/>
          </p:cNvSpPr>
          <p:nvPr>
            <p:ph type="sldNum" sz="quarter" idx="5"/>
          </p:nvPr>
        </p:nvSpPr>
        <p:spPr/>
        <p:txBody>
          <a:bodyPr/>
          <a:lstStyle/>
          <a:p>
            <a:pPr lvl="0"/>
            <a:fld id="{64966DFD-BB45-4CC2-B99E-E779505D3984}" type="slidenum">
              <a:rPr lang="en-US" smtClean="0"/>
              <a:t>1</a:t>
            </a:fld>
            <a:endParaRPr lang="en-US"/>
          </a:p>
        </p:txBody>
      </p:sp>
      <p:sp>
        <p:nvSpPr>
          <p:cNvPr id="5" name="Footer Placeholder 4">
            <a:extLst>
              <a:ext uri="{FF2B5EF4-FFF2-40B4-BE49-F238E27FC236}">
                <a16:creationId xmlns:a16="http://schemas.microsoft.com/office/drawing/2014/main" id="{10822D00-2636-A10F-AA03-05A2293DA2B4}"/>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638022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lvl="0"/>
            <a:r>
              <a:rPr lang="en-US" b="1" dirty="0"/>
              <a:t>Note: This is a sample only and should be tailored according to the utility’s needs.</a:t>
            </a:r>
          </a:p>
          <a:p>
            <a:pPr lvl="0"/>
            <a:endParaRPr lang="en-US" b="1" dirty="0"/>
          </a:p>
          <a:p>
            <a:pPr lvl="0"/>
            <a:r>
              <a:rPr lang="en-US" b="1" u="sng" dirty="0"/>
              <a:t>Slide Objective: Provide high-level overview of the utility’s risk landscape compared to their State’s Risk Profile</a:t>
            </a:r>
          </a:p>
        </p:txBody>
      </p:sp>
      <p:sp>
        <p:nvSpPr>
          <p:cNvPr id="4" name="Footer Placeholder 3"/>
          <p:cNvSpPr>
            <a:spLocks noGrp="1"/>
          </p:cNvSpPr>
          <p:nvPr>
            <p:ph type="ftr" sz="quarter" idx="4"/>
          </p:nvPr>
        </p:nvSpPr>
        <p:spPr/>
        <p:txBody>
          <a:bodyPr/>
          <a:lstStyle/>
          <a:p>
            <a:pPr lvl="0"/>
            <a:endParaRPr lang="en-US"/>
          </a:p>
        </p:txBody>
      </p:sp>
      <p:sp>
        <p:nvSpPr>
          <p:cNvPr id="5" name="Slide Number Placeholder 4"/>
          <p:cNvSpPr>
            <a:spLocks noGrp="1"/>
          </p:cNvSpPr>
          <p:nvPr>
            <p:ph type="sldNum" sz="quarter" idx="5"/>
          </p:nvPr>
        </p:nvSpPr>
        <p:spPr/>
        <p:txBody>
          <a:bodyPr/>
          <a:lstStyle/>
          <a:p>
            <a:pPr lvl="0"/>
            <a:fld id="{64966DFD-BB45-4CC2-B99E-E779505D3984}" type="slidenum">
              <a:rPr lang="en-US" smtClean="0"/>
              <a:t>10</a:t>
            </a:fld>
            <a:endParaRPr lang="en-US"/>
          </a:p>
        </p:txBody>
      </p:sp>
    </p:spTree>
    <p:extLst>
      <p:ext uri="{BB962C8B-B14F-4D97-AF65-F5344CB8AC3E}">
        <p14:creationId xmlns:p14="http://schemas.microsoft.com/office/powerpoint/2010/main" val="1747460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IN" b="1" u="sng" dirty="0">
                <a:effectLst/>
              </a:rPr>
              <a:t>Talking Points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We've rolled out new mitigation strategies for risks such as [specific risk], targeting a reduction in both likelihood and impact.</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Our achievements this quarter, including [list achievements], highlight the progress we've made and the effectiveness of our mitigation efforts.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Looking forward, we have planned initiatives such as [list initiatives] for the next quarter, which we will monitor closely to ensure they are on track for success.</a:t>
            </a:r>
          </a:p>
          <a:p>
            <a:endParaRPr lang="en-US" b="1" u="sng"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11</a:t>
            </a:fld>
            <a:endParaRPr lang="en-US"/>
          </a:p>
        </p:txBody>
      </p:sp>
      <p:sp>
        <p:nvSpPr>
          <p:cNvPr id="5" name="Footer Placeholder 4">
            <a:extLst>
              <a:ext uri="{FF2B5EF4-FFF2-40B4-BE49-F238E27FC236}">
                <a16:creationId xmlns:a16="http://schemas.microsoft.com/office/drawing/2014/main" id="{E4515AC7-6CE1-85B5-7E4E-6409516488C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973838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en-IN" sz="1100" b="1" u="sng" kern="100" dirty="0">
                <a:effectLst/>
                <a:latin typeface="Aptos" panose="020B0004020202020204" pitchFamily="34" charset="0"/>
                <a:ea typeface="Aptos" panose="020B0004020202020204" pitchFamily="34" charset="0"/>
                <a:cs typeface="Times New Roman" panose="02020603050405020304" pitchFamily="18" charset="0"/>
              </a:rPr>
              <a:t>Talking Points</a:t>
            </a:r>
            <a:endParaRPr lang="en-IN" sz="1100" u="sng" kern="100" dirty="0">
              <a:effectLst/>
              <a:latin typeface="Aptos" panose="020B0004020202020204" pitchFamily="34" charset="0"/>
              <a:ea typeface="Aptos" panose="020B0004020202020204" pitchFamily="34" charset="0"/>
              <a:cs typeface="Times New Roman" panose="02020603050405020304" pitchFamily="18" charset="0"/>
            </a:endParaRP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We have dedicated the past year to implementing and refining mitigation strategies for our most critical risks.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Our achievements, including [list achievements], reflect the strength and progress of our mitigation efforts.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Looking ahead, we are committed to sustaining this momentum and proactively addressing any emerging risks with initiatives such as [list initiatives].</a:t>
            </a:r>
          </a:p>
          <a:p>
            <a:endParaRPr lang="en-US" b="1" u="sng"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12</a:t>
            </a:fld>
            <a:endParaRPr lang="en-US"/>
          </a:p>
        </p:txBody>
      </p:sp>
      <p:sp>
        <p:nvSpPr>
          <p:cNvPr id="5" name="Footer Placeholder 4">
            <a:extLst>
              <a:ext uri="{FF2B5EF4-FFF2-40B4-BE49-F238E27FC236}">
                <a16:creationId xmlns:a16="http://schemas.microsoft.com/office/drawing/2014/main" id="{E4515AC7-6CE1-85B5-7E4E-6409516488C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688164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en-IN" sz="1100" b="1" u="sng" kern="100" dirty="0">
                <a:effectLst/>
                <a:latin typeface="Aptos" panose="020B0004020202020204" pitchFamily="34" charset="0"/>
                <a:ea typeface="Aptos" panose="020B0004020202020204" pitchFamily="34" charset="0"/>
                <a:cs typeface="Times New Roman" panose="02020603050405020304" pitchFamily="18" charset="0"/>
              </a:rPr>
              <a:t>Talking Points</a:t>
            </a:r>
            <a:endParaRPr lang="en-IN" sz="1100" u="sng" kern="100" dirty="0">
              <a:effectLst/>
              <a:latin typeface="Aptos" panose="020B0004020202020204" pitchFamily="34" charset="0"/>
              <a:ea typeface="Aptos" panose="020B0004020202020204" pitchFamily="34" charset="0"/>
              <a:cs typeface="Times New Roman" panose="02020603050405020304" pitchFamily="18" charset="0"/>
            </a:endParaRP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We’ve encountered challenges this quarter, such as [list challenges], which have provided valuable insights into the resilience of our risk management framework.</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To address these challenges, we've developed adaptive strategies, including [list recommendations], which we believe will enhance our risk management capabilities.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We welcome the board's feedback on these strategies to ensure they align with our overall strategic vision and the board's expectations.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13</a:t>
            </a:fld>
            <a:endParaRPr lang="en-US"/>
          </a:p>
        </p:txBody>
      </p:sp>
      <p:sp>
        <p:nvSpPr>
          <p:cNvPr id="5" name="Footer Placeholder 4">
            <a:extLst>
              <a:ext uri="{FF2B5EF4-FFF2-40B4-BE49-F238E27FC236}">
                <a16:creationId xmlns:a16="http://schemas.microsoft.com/office/drawing/2014/main" id="{E4515AC7-6CE1-85B5-7E4E-6409516488C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3263264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en-IN" sz="1100" b="1" u="sng" kern="100" dirty="0">
                <a:effectLst/>
                <a:latin typeface="Aptos" panose="020B0004020202020204" pitchFamily="34" charset="0"/>
                <a:ea typeface="Aptos" panose="020B0004020202020204" pitchFamily="34" charset="0"/>
                <a:cs typeface="Times New Roman" panose="02020603050405020304" pitchFamily="18" charset="0"/>
              </a:rPr>
              <a:t>Talking Points</a:t>
            </a:r>
            <a:endParaRPr lang="en-IN" sz="1100" u="sng" kern="100" dirty="0">
              <a:effectLst/>
              <a:latin typeface="Aptos" panose="020B0004020202020204" pitchFamily="34" charset="0"/>
              <a:ea typeface="Aptos" panose="020B0004020202020204" pitchFamily="34" charset="0"/>
              <a:cs typeface="Times New Roman" panose="02020603050405020304" pitchFamily="18" charset="0"/>
            </a:endParaRP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The past year has presented us with various challenges, including [list challenges], which have tested the resilience of our risk management practices.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In response, we have developed strategic recommendations, such as [list recommendations], to strengthen our risk management for the future.</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We value the board's perspective on these recommendations and seek your input to ensure our strategies are comprehensive and forward-looking.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14</a:t>
            </a:fld>
            <a:endParaRPr lang="en-US"/>
          </a:p>
        </p:txBody>
      </p:sp>
      <p:sp>
        <p:nvSpPr>
          <p:cNvPr id="5" name="Footer Placeholder 4">
            <a:extLst>
              <a:ext uri="{FF2B5EF4-FFF2-40B4-BE49-F238E27FC236}">
                <a16:creationId xmlns:a16="http://schemas.microsoft.com/office/drawing/2014/main" id="{E4515AC7-6CE1-85B5-7E4E-6409516488C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639190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en-IN" sz="1100" b="1" u="sng" kern="100" dirty="0">
                <a:effectLst/>
                <a:latin typeface="Aptos" panose="020B0004020202020204" pitchFamily="34" charset="0"/>
                <a:ea typeface="Aptos" panose="020B0004020202020204" pitchFamily="34" charset="0"/>
                <a:cs typeface="Times New Roman" panose="02020603050405020304" pitchFamily="18" charset="0"/>
              </a:rPr>
              <a:t>Talking Points</a:t>
            </a:r>
            <a:endParaRPr lang="en-IN" sz="1100" u="sng" kern="100" dirty="0">
              <a:effectLst/>
              <a:latin typeface="Aptos" panose="020B0004020202020204" pitchFamily="34" charset="0"/>
              <a:ea typeface="Aptos" panose="020B0004020202020204" pitchFamily="34" charset="0"/>
              <a:cs typeface="Times New Roman" panose="02020603050405020304" pitchFamily="18" charset="0"/>
            </a:endParaRP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For the upcoming quarter, we have set goals such as [list goals], which are designed to build upon our achievements and address any identified gaps in our risk management.</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In our long-term planning, we are preparing for strategic initiatives like [list initiatives], which will be instrumental in enhancing our risk management over the coming years.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We thank the board for its support and look forward to your continued guidance as we navigate our risk landscape and strive for risk management excellence.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15</a:t>
            </a:fld>
            <a:endParaRPr lang="en-US"/>
          </a:p>
        </p:txBody>
      </p:sp>
      <p:sp>
        <p:nvSpPr>
          <p:cNvPr id="5" name="Footer Placeholder 4">
            <a:extLst>
              <a:ext uri="{FF2B5EF4-FFF2-40B4-BE49-F238E27FC236}">
                <a16:creationId xmlns:a16="http://schemas.microsoft.com/office/drawing/2014/main" id="{E4515AC7-6CE1-85B5-7E4E-6409516488C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1416422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en-IN" sz="1100" b="1" u="sng" kern="100" dirty="0">
                <a:effectLst/>
                <a:latin typeface="Aptos" panose="020B0004020202020204" pitchFamily="34" charset="0"/>
                <a:ea typeface="Aptos" panose="020B0004020202020204" pitchFamily="34" charset="0"/>
                <a:cs typeface="Times New Roman" panose="02020603050405020304" pitchFamily="18" charset="0"/>
              </a:rPr>
              <a:t>Talking Points</a:t>
            </a:r>
            <a:endParaRPr lang="en-IN" sz="1100" u="sng" kern="100" dirty="0">
              <a:effectLst/>
              <a:latin typeface="Aptos" panose="020B0004020202020204" pitchFamily="34" charset="0"/>
              <a:ea typeface="Aptos" panose="020B0004020202020204" pitchFamily="34" charset="0"/>
              <a:cs typeface="Times New Roman" panose="02020603050405020304" pitchFamily="18" charset="0"/>
            </a:endParaRP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As we plan for the next year, we aim to build upon this year's achievements and address any identified areas for improvement with goals such as [list goals].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Our strategic initiatives for the upcoming year, including [list initiatives], will focus on long-term risk trends and the ongoing evolution of our risk management practices.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We thank the board for its unwavering support and look forward to your continued guidance as we navigate the future risk landscape.</a:t>
            </a:r>
          </a:p>
        </p:txBody>
      </p:sp>
      <p:sp>
        <p:nvSpPr>
          <p:cNvPr id="4" name="Slide Number Placeholder 3"/>
          <p:cNvSpPr>
            <a:spLocks noGrp="1"/>
          </p:cNvSpPr>
          <p:nvPr>
            <p:ph type="sldNum" sz="quarter" idx="5"/>
          </p:nvPr>
        </p:nvSpPr>
        <p:spPr/>
        <p:txBody>
          <a:bodyPr/>
          <a:lstStyle/>
          <a:p>
            <a:pPr lvl="0"/>
            <a:fld id="{64966DFD-BB45-4CC2-B99E-E779505D3984}" type="slidenum">
              <a:rPr lang="en-US" smtClean="0"/>
              <a:t>16</a:t>
            </a:fld>
            <a:endParaRPr lang="en-US"/>
          </a:p>
        </p:txBody>
      </p:sp>
      <p:sp>
        <p:nvSpPr>
          <p:cNvPr id="5" name="Footer Placeholder 4">
            <a:extLst>
              <a:ext uri="{FF2B5EF4-FFF2-40B4-BE49-F238E27FC236}">
                <a16:creationId xmlns:a16="http://schemas.microsoft.com/office/drawing/2014/main" id="{E4515AC7-6CE1-85B5-7E4E-6409516488C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90049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Slide Objective: Provide meeting agenda</a:t>
            </a:r>
          </a:p>
        </p:txBody>
      </p:sp>
      <p:sp>
        <p:nvSpPr>
          <p:cNvPr id="4" name="Slide Number Placeholder 3"/>
          <p:cNvSpPr>
            <a:spLocks noGrp="1"/>
          </p:cNvSpPr>
          <p:nvPr>
            <p:ph type="sldNum" sz="quarter" idx="5"/>
          </p:nvPr>
        </p:nvSpPr>
        <p:spPr/>
        <p:txBody>
          <a:bodyPr/>
          <a:lstStyle/>
          <a:p>
            <a:pPr lvl="0"/>
            <a:fld id="{64966DFD-BB45-4CC2-B99E-E779505D3984}" type="slidenum">
              <a:rPr lang="en-US" smtClean="0"/>
              <a:t>2</a:t>
            </a:fld>
            <a:endParaRPr lang="en-US"/>
          </a:p>
        </p:txBody>
      </p:sp>
    </p:spTree>
    <p:extLst>
      <p:ext uri="{BB962C8B-B14F-4D97-AF65-F5344CB8AC3E}">
        <p14:creationId xmlns:p14="http://schemas.microsoft.com/office/powerpoint/2010/main" val="310334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1" u="sng" dirty="0"/>
              <a:t>Slide Objective: Provide reference to the utility’s ERM vision/mission statement or the ERM policy</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3</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3281055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0" u="none" dirty="0"/>
          </a:p>
          <a:p>
            <a:pPr lvl="0"/>
            <a:r>
              <a:rPr lang="en-US" b="0" u="none" dirty="0"/>
              <a:t>Slide Objective: Provide reference to the utility’s ERM governance structure</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4</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11482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0" u="none" dirty="0"/>
              <a:t>Slide Objective: Provide accomplishments and recent activities of the ERM program and the ERM committee</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5</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3569260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0" u="none" dirty="0"/>
              <a:t>Slide Objective: Provide programmatic updates of the ERM program based on a quarterly reporting cadence</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6</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625284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0" u="none" dirty="0"/>
              <a:t>Slide Objective: Provide programmatic updates of the ERM program based on an annual reporting cadence.</a:t>
            </a:r>
          </a:p>
          <a:p>
            <a:pPr lvl="0"/>
            <a:endParaRPr lang="en-US" b="1" u="sng" dirty="0"/>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7</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406625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IN" b="1" u="sng" dirty="0">
                <a:effectLst/>
              </a:rPr>
              <a:t>Talking Points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This quarter, we've conducted a thorough review of our risk landscape, identifying new risks such as [specific risk] and reassessing existing ones like [specific risk].</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Our risk prioritization process has been rigorous, focusing on the potential impact of each risk and factoring in any changes in our operational environment, such as [specific change].</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Significant developments this quarter, including [list developments], have led us to adjust our risk priorities to ensure we are addressing the most pressing concerns.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u="sng"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8</a:t>
            </a:fld>
            <a:endParaRPr lang="en-US"/>
          </a:p>
        </p:txBody>
      </p:sp>
      <p:sp>
        <p:nvSpPr>
          <p:cNvPr id="5" name="Footer Placeholder 4">
            <a:extLst>
              <a:ext uri="{FF2B5EF4-FFF2-40B4-BE49-F238E27FC236}">
                <a16:creationId xmlns:a16="http://schemas.microsoft.com/office/drawing/2014/main" id="{39CF537C-97D2-0B5D-8942-442030EA718A}"/>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824872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lvl="0" indent="0">
              <a:lnSpc>
                <a:spcPct val="107000"/>
              </a:lnSpc>
              <a:spcAft>
                <a:spcPts val="800"/>
              </a:spcAft>
              <a:buSzPts val="1000"/>
              <a:buFont typeface="Symbol" panose="05050102010706020507" pitchFamily="18" charset="2"/>
              <a:buNone/>
              <a:tabLst>
                <a:tab pos="457200" algn="l"/>
              </a:tabLst>
            </a:pPr>
            <a:r>
              <a:rPr lang="en-IN" sz="1100" b="1" u="sng" kern="100" dirty="0">
                <a:effectLst/>
                <a:latin typeface="Aptos" panose="020B0004020202020204" pitchFamily="34" charset="0"/>
                <a:ea typeface="Aptos" panose="020B0004020202020204" pitchFamily="34" charset="0"/>
                <a:cs typeface="Times New Roman" panose="02020603050405020304" pitchFamily="18" charset="0"/>
              </a:rPr>
              <a:t>Talking Points</a:t>
            </a:r>
            <a:endParaRPr lang="en-IN" sz="1100" u="sng" kern="100" dirty="0">
              <a:effectLst/>
              <a:latin typeface="Aptos" panose="020B0004020202020204" pitchFamily="34" charset="0"/>
              <a:ea typeface="Aptos" panose="020B0004020202020204" pitchFamily="34" charset="0"/>
              <a:cs typeface="Times New Roman" panose="02020603050405020304" pitchFamily="18" charset="0"/>
            </a:endParaRP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Throughout the year, we've diligently monitored and updated our risk landscape to identify risks with long-term implications for [Insert Utility Name] Utility.</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Our risk prioritization process is grounded in a strategic assessment that considers the enduring impact of each risk on our operations.</a:t>
            </a:r>
          </a:p>
          <a:p>
            <a:pPr marL="171450" lvl="0" indent="-171450">
              <a:lnSpc>
                <a:spcPct val="107000"/>
              </a:lnSpc>
              <a:spcAft>
                <a:spcPts val="800"/>
              </a:spcAft>
              <a:buSzPts val="1000"/>
              <a:buFont typeface="Arial" panose="020B0604020202020204" pitchFamily="34" charset="0"/>
              <a:buChar char="•"/>
              <a:tabLst>
                <a:tab pos="914400" algn="l"/>
              </a:tabLst>
            </a:pPr>
            <a:r>
              <a:rPr lang="en-IN" sz="1100" kern="100" dirty="0">
                <a:effectLst/>
                <a:latin typeface="Aptos" panose="020B0004020202020204" pitchFamily="34" charset="0"/>
                <a:ea typeface="Aptos" panose="020B0004020202020204" pitchFamily="34" charset="0"/>
                <a:cs typeface="Times New Roman" panose="02020603050405020304" pitchFamily="18" charset="0"/>
              </a:rPr>
              <a:t>Significant developments over the past year, such as [list developments], have shaped our risk management strategies moving forward.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u="sng"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9</a:t>
            </a:fld>
            <a:endParaRPr lang="en-US"/>
          </a:p>
        </p:txBody>
      </p:sp>
      <p:sp>
        <p:nvSpPr>
          <p:cNvPr id="5" name="Footer Placeholder 4">
            <a:extLst>
              <a:ext uri="{FF2B5EF4-FFF2-40B4-BE49-F238E27FC236}">
                <a16:creationId xmlns:a16="http://schemas.microsoft.com/office/drawing/2014/main" id="{39CF537C-97D2-0B5D-8942-442030EA718A}"/>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502047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5D4FF-EF71-982E-67DA-49AE937605DD}"/>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DDF7BE30-3176-59C7-5F5F-52DC86C45171}"/>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1753A425-DC7A-D483-2105-B9ED87A9F148}"/>
              </a:ext>
            </a:extLst>
          </p:cNvPr>
          <p:cNvSpPr txBox="1">
            <a:spLocks noGrp="1"/>
          </p:cNvSpPr>
          <p:nvPr>
            <p:ph type="dt" sz="half" idx="7"/>
          </p:nvPr>
        </p:nvSpPr>
        <p:spPr/>
        <p:txBody>
          <a:bodyPr/>
          <a:lstStyle>
            <a:lvl1pPr>
              <a:defRPr/>
            </a:lvl1pPr>
          </a:lstStyle>
          <a:p>
            <a:pPr lvl="0"/>
            <a:fld id="{180DA914-1A71-4B87-BE31-FCBB6B26F86F}" type="datetime1">
              <a:rPr lang="en-US"/>
              <a:pPr lvl="0"/>
              <a:t>12/20/2024</a:t>
            </a:fld>
            <a:endParaRPr lang="en-US"/>
          </a:p>
        </p:txBody>
      </p:sp>
      <p:sp>
        <p:nvSpPr>
          <p:cNvPr id="5" name="Footer Placeholder 4">
            <a:extLst>
              <a:ext uri="{FF2B5EF4-FFF2-40B4-BE49-F238E27FC236}">
                <a16:creationId xmlns:a16="http://schemas.microsoft.com/office/drawing/2014/main" id="{54E5EB79-9222-3B0B-18AF-141E15E60BA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FA5D744-7070-1871-C508-361000A98A44}"/>
              </a:ext>
            </a:extLst>
          </p:cNvPr>
          <p:cNvSpPr txBox="1">
            <a:spLocks noGrp="1"/>
          </p:cNvSpPr>
          <p:nvPr>
            <p:ph type="sldNum" sz="quarter" idx="8"/>
          </p:nvPr>
        </p:nvSpPr>
        <p:spPr/>
        <p:txBody>
          <a:bodyPr/>
          <a:lstStyle>
            <a:lvl1pPr>
              <a:defRPr/>
            </a:lvl1pPr>
          </a:lstStyle>
          <a:p>
            <a:pPr lvl="0"/>
            <a:fld id="{6006ACC3-4DBF-4B42-A414-CCEB91B5DABA}" type="slidenum">
              <a:t>‹#›</a:t>
            </a:fld>
            <a:endParaRPr lang="en-US"/>
          </a:p>
        </p:txBody>
      </p:sp>
    </p:spTree>
    <p:extLst>
      <p:ext uri="{BB962C8B-B14F-4D97-AF65-F5344CB8AC3E}">
        <p14:creationId xmlns:p14="http://schemas.microsoft.com/office/powerpoint/2010/main" val="3211236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4E75-09AD-D568-427F-753DB2465734}"/>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6C35D9E2-9A62-D05E-AD50-48B0FCB2416D}"/>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E9AD88-ABEC-5EC9-4FAD-3153DF801342}"/>
              </a:ext>
            </a:extLst>
          </p:cNvPr>
          <p:cNvSpPr txBox="1">
            <a:spLocks noGrp="1"/>
          </p:cNvSpPr>
          <p:nvPr>
            <p:ph type="dt" sz="half" idx="7"/>
          </p:nvPr>
        </p:nvSpPr>
        <p:spPr/>
        <p:txBody>
          <a:bodyPr/>
          <a:lstStyle>
            <a:lvl1pPr>
              <a:defRPr/>
            </a:lvl1pPr>
          </a:lstStyle>
          <a:p>
            <a:pPr lvl="0"/>
            <a:fld id="{BCA2ADD9-7C3D-4349-A2FB-9C6E9FC154A4}" type="datetime1">
              <a:rPr lang="en-US"/>
              <a:pPr lvl="0"/>
              <a:t>12/20/2024</a:t>
            </a:fld>
            <a:endParaRPr lang="en-US"/>
          </a:p>
        </p:txBody>
      </p:sp>
      <p:sp>
        <p:nvSpPr>
          <p:cNvPr id="5" name="Footer Placeholder 4">
            <a:extLst>
              <a:ext uri="{FF2B5EF4-FFF2-40B4-BE49-F238E27FC236}">
                <a16:creationId xmlns:a16="http://schemas.microsoft.com/office/drawing/2014/main" id="{CEFA3404-9508-CE13-972D-1F32080A2FBA}"/>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47A238BF-AEC0-C8C6-0063-9F4636BA182E}"/>
              </a:ext>
            </a:extLst>
          </p:cNvPr>
          <p:cNvSpPr txBox="1">
            <a:spLocks noGrp="1"/>
          </p:cNvSpPr>
          <p:nvPr>
            <p:ph type="sldNum" sz="quarter" idx="8"/>
          </p:nvPr>
        </p:nvSpPr>
        <p:spPr/>
        <p:txBody>
          <a:bodyPr/>
          <a:lstStyle>
            <a:lvl1pPr>
              <a:defRPr/>
            </a:lvl1pPr>
          </a:lstStyle>
          <a:p>
            <a:pPr lvl="0"/>
            <a:fld id="{FA723003-C42D-4D95-B18F-740A5991EE9A}" type="slidenum">
              <a:t>‹#›</a:t>
            </a:fld>
            <a:endParaRPr lang="en-US"/>
          </a:p>
        </p:txBody>
      </p:sp>
    </p:spTree>
    <p:extLst>
      <p:ext uri="{BB962C8B-B14F-4D97-AF65-F5344CB8AC3E}">
        <p14:creationId xmlns:p14="http://schemas.microsoft.com/office/powerpoint/2010/main" val="3375160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008CEB-D0A7-260A-F3F8-C27D641BDE82}"/>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D35F7C31-FE71-A161-D80E-D325480718F0}"/>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1BA76-25A9-F5FF-8135-F8AC20B4739C}"/>
              </a:ext>
            </a:extLst>
          </p:cNvPr>
          <p:cNvSpPr txBox="1">
            <a:spLocks noGrp="1"/>
          </p:cNvSpPr>
          <p:nvPr>
            <p:ph type="dt" sz="half" idx="7"/>
          </p:nvPr>
        </p:nvSpPr>
        <p:spPr/>
        <p:txBody>
          <a:bodyPr/>
          <a:lstStyle>
            <a:lvl1pPr>
              <a:defRPr/>
            </a:lvl1pPr>
          </a:lstStyle>
          <a:p>
            <a:pPr lvl="0"/>
            <a:fld id="{BF33B9DF-B647-4B0B-BE95-D26BC8C55FE5}" type="datetime1">
              <a:rPr lang="en-US"/>
              <a:pPr lvl="0"/>
              <a:t>12/20/2024</a:t>
            </a:fld>
            <a:endParaRPr lang="en-US"/>
          </a:p>
        </p:txBody>
      </p:sp>
      <p:sp>
        <p:nvSpPr>
          <p:cNvPr id="5" name="Footer Placeholder 4">
            <a:extLst>
              <a:ext uri="{FF2B5EF4-FFF2-40B4-BE49-F238E27FC236}">
                <a16:creationId xmlns:a16="http://schemas.microsoft.com/office/drawing/2014/main" id="{4469F380-6658-E03B-C1F3-3E0049D98D86}"/>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677ACAC2-1226-4A49-04AF-78E4661613C4}"/>
              </a:ext>
            </a:extLst>
          </p:cNvPr>
          <p:cNvSpPr txBox="1">
            <a:spLocks noGrp="1"/>
          </p:cNvSpPr>
          <p:nvPr>
            <p:ph type="sldNum" sz="quarter" idx="8"/>
          </p:nvPr>
        </p:nvSpPr>
        <p:spPr/>
        <p:txBody>
          <a:bodyPr/>
          <a:lstStyle>
            <a:lvl1pPr>
              <a:defRPr/>
            </a:lvl1pPr>
          </a:lstStyle>
          <a:p>
            <a:pPr lvl="0"/>
            <a:fld id="{75C3C345-26E9-4F69-A76E-298ADE603897}" type="slidenum">
              <a:t>‹#›</a:t>
            </a:fld>
            <a:endParaRPr lang="en-US"/>
          </a:p>
        </p:txBody>
      </p:sp>
    </p:spTree>
    <p:extLst>
      <p:ext uri="{BB962C8B-B14F-4D97-AF65-F5344CB8AC3E}">
        <p14:creationId xmlns:p14="http://schemas.microsoft.com/office/powerpoint/2010/main" val="3411252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1_Title P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F000B4-4D12-EBAE-27F0-05D7BA6C155F}"/>
              </a:ext>
            </a:extLst>
          </p:cNvPr>
          <p:cNvSpPr/>
          <p:nvPr/>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a:extLst>
              <a:ext uri="{FF2B5EF4-FFF2-40B4-BE49-F238E27FC236}">
                <a16:creationId xmlns:a16="http://schemas.microsoft.com/office/drawing/2014/main" id="{03583AB0-E234-4B9C-75AD-07C90CEC0BD7}"/>
              </a:ext>
            </a:extLst>
          </p:cNvPr>
          <p:cNvSpPr txBox="1">
            <a:spLocks noGrp="1"/>
          </p:cNvSpPr>
          <p:nvPr>
            <p:ph type="title"/>
          </p:nvPr>
        </p:nvSpPr>
        <p:spPr>
          <a:xfrm>
            <a:off x="728136" y="678228"/>
            <a:ext cx="10755657" cy="667493"/>
          </a:xfrm>
        </p:spPr>
        <p:txBody>
          <a:bodyPr lIns="0" tIns="0" rIns="0" bIns="0" anchor="t"/>
          <a:lstStyle>
            <a:lvl1pPr marL="7936">
              <a:lnSpc>
                <a:spcPts val="3800"/>
              </a:lnSpc>
              <a:defRPr sz="3600" b="1">
                <a:solidFill>
                  <a:srgbClr val="103775"/>
                </a:solidFill>
                <a:latin typeface="Raleway" pitchFamily="34"/>
                <a:cs typeface="Arial"/>
              </a:defRPr>
            </a:lvl1pPr>
          </a:lstStyle>
          <a:p>
            <a:pPr lvl="0"/>
            <a:r>
              <a:rPr lang="en-US"/>
              <a:t>Regular Page Headline</a:t>
            </a:r>
          </a:p>
        </p:txBody>
      </p:sp>
      <p:pic>
        <p:nvPicPr>
          <p:cNvPr id="4" name="Picture 4" descr="A picture containing text&#10;&#10;Description automatically generated">
            <a:extLst>
              <a:ext uri="{FF2B5EF4-FFF2-40B4-BE49-F238E27FC236}">
                <a16:creationId xmlns:a16="http://schemas.microsoft.com/office/drawing/2014/main" id="{7E1D6C97-39F6-01E9-540A-7E73EACAC4A6}"/>
              </a:ext>
            </a:extLst>
          </p:cNvPr>
          <p:cNvPicPr>
            <a:picLocks noChangeAspect="1"/>
          </p:cNvPicPr>
          <p:nvPr/>
        </p:nvPicPr>
        <p:blipFill>
          <a:blip r:embed="rId2"/>
          <a:srcRect b="17035"/>
          <a:stretch>
            <a:fillRect/>
          </a:stretch>
        </p:blipFill>
        <p:spPr>
          <a:xfrm>
            <a:off x="728136" y="6285018"/>
            <a:ext cx="766614" cy="485930"/>
          </a:xfrm>
          <a:prstGeom prst="rect">
            <a:avLst/>
          </a:prstGeom>
          <a:noFill/>
          <a:ln cap="flat">
            <a:noFill/>
          </a:ln>
        </p:spPr>
      </p:pic>
      <p:sp>
        <p:nvSpPr>
          <p:cNvPr id="5" name="Footer Placeholder 4">
            <a:extLst>
              <a:ext uri="{FF2B5EF4-FFF2-40B4-BE49-F238E27FC236}">
                <a16:creationId xmlns:a16="http://schemas.microsoft.com/office/drawing/2014/main" id="{EF757AC8-DA1F-7CBB-5A2F-4F7007D8076D}"/>
              </a:ext>
            </a:extLst>
          </p:cNvPr>
          <p:cNvSpPr txBox="1">
            <a:spLocks noGrp="1"/>
          </p:cNvSpPr>
          <p:nvPr>
            <p:ph type="ftr" sz="quarter" idx="9"/>
          </p:nvPr>
        </p:nvSpPr>
        <p:spPr>
          <a:xfrm>
            <a:off x="8382323" y="6451046"/>
            <a:ext cx="2496257" cy="270433"/>
          </a:xfrm>
        </p:spPr>
        <p:txBody>
          <a:bodyPr lIns="0" tIns="0" rIns="0" bIns="0" anchorCtr="0"/>
          <a:lstStyle>
            <a:lvl1pPr algn="r">
              <a:defRPr sz="1000">
                <a:solidFill>
                  <a:srgbClr val="FFFFFF"/>
                </a:solidFill>
                <a:latin typeface="Raleway Light" pitchFamily="34"/>
              </a:defRPr>
            </a:lvl1pPr>
            <a:lvl2pPr marL="0" marR="0" lvl="0" indent="0" algn="r" defTabSz="914400" rtl="0" fontAlgn="auto"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defRPr>
            </a:lvl2pPr>
          </a:lstStyle>
          <a:p>
            <a:pPr lvl="0"/>
            <a:r>
              <a:rPr lang="en-US"/>
              <a:t>#PublicPower  www.PublicPower.org</a:t>
            </a:r>
          </a:p>
          <a:p>
            <a:pPr lvl="0"/>
            <a:endParaRPr lang="en-US"/>
          </a:p>
        </p:txBody>
      </p:sp>
      <p:sp>
        <p:nvSpPr>
          <p:cNvPr id="6" name="Slide Number Placeholder 5">
            <a:extLst>
              <a:ext uri="{FF2B5EF4-FFF2-40B4-BE49-F238E27FC236}">
                <a16:creationId xmlns:a16="http://schemas.microsoft.com/office/drawing/2014/main" id="{3D37B816-E34B-F28C-78B0-04D73EA167EA}"/>
              </a:ext>
            </a:extLst>
          </p:cNvPr>
          <p:cNvSpPr txBox="1">
            <a:spLocks noGrp="1"/>
          </p:cNvSpPr>
          <p:nvPr>
            <p:ph type="sldNum" sz="quarter" idx="8"/>
          </p:nvPr>
        </p:nvSpPr>
        <p:spPr>
          <a:xfrm>
            <a:off x="11080379" y="6422370"/>
            <a:ext cx="484001" cy="299109"/>
          </a:xfrm>
        </p:spPr>
        <p:txBody>
          <a:bodyPr lIns="0" tIns="0" rIns="0" bIns="0" anchor="t"/>
          <a:lstStyle>
            <a:lvl1pPr>
              <a:defRPr sz="1000">
                <a:solidFill>
                  <a:srgbClr val="FFFFFF"/>
                </a:solidFill>
                <a:latin typeface="Raleway Light" pitchFamily="34"/>
              </a:defRPr>
            </a:lvl1pPr>
          </a:lstStyle>
          <a:p>
            <a:r>
              <a:rPr lang="en-IN" dirty="0"/>
              <a:t>1</a:t>
            </a:r>
          </a:p>
        </p:txBody>
      </p:sp>
      <p:sp>
        <p:nvSpPr>
          <p:cNvPr id="7" name="Text Placeholder 5">
            <a:extLst>
              <a:ext uri="{FF2B5EF4-FFF2-40B4-BE49-F238E27FC236}">
                <a16:creationId xmlns:a16="http://schemas.microsoft.com/office/drawing/2014/main" id="{43A71E54-3F33-1D4F-AF87-1F7848F147DB}"/>
              </a:ext>
            </a:extLst>
          </p:cNvPr>
          <p:cNvSpPr txBox="1">
            <a:spLocks noGrp="1"/>
          </p:cNvSpPr>
          <p:nvPr>
            <p:ph type="body" idx="4294967295"/>
          </p:nvPr>
        </p:nvSpPr>
        <p:spPr>
          <a:xfrm>
            <a:off x="728127" y="1705877"/>
            <a:ext cx="10755657" cy="4140192"/>
          </a:xfrm>
        </p:spPr>
        <p:txBody>
          <a:bodyPr lIns="0" tIns="0" rIns="0" bIns="0"/>
          <a:lstStyle>
            <a:lvl1pPr marL="0" indent="0">
              <a:lnSpc>
                <a:spcPts val="2800"/>
              </a:lnSpc>
              <a:spcBef>
                <a:spcPts val="1400"/>
              </a:spcBef>
              <a:buNone/>
              <a:defRPr sz="2400">
                <a:latin typeface="Raleway Light" pitchFamily="34"/>
              </a:defRPr>
            </a:lvl1pPr>
            <a:lvl2pPr>
              <a:lnSpc>
                <a:spcPts val="2400"/>
              </a:lnSpc>
              <a:spcBef>
                <a:spcPts val="1200"/>
              </a:spcBef>
              <a:defRPr sz="2000">
                <a:latin typeface="Raleway Light" pitchFamily="34"/>
              </a:defRPr>
            </a:lvl2pPr>
            <a:lvl3pPr>
              <a:lnSpc>
                <a:spcPts val="2400"/>
              </a:lnSpc>
              <a:spcBef>
                <a:spcPts val="600"/>
              </a:spcBef>
              <a:defRPr sz="1800">
                <a:latin typeface="Raleway Light" pitchFamily="34"/>
              </a:defRPr>
            </a:lvl3pPr>
            <a:lvl4pPr>
              <a:lnSpc>
                <a:spcPts val="2000"/>
              </a:lnSpc>
              <a:spcBef>
                <a:spcPts val="600"/>
              </a:spcBef>
              <a:defRPr sz="1600">
                <a:latin typeface="Raleway Light" pitchFamily="34"/>
              </a:defRPr>
            </a:lvl4pPr>
            <a:lvl5pPr>
              <a:lnSpc>
                <a:spcPts val="1600"/>
              </a:lnSpc>
              <a:spcBef>
                <a:spcPts val="400"/>
              </a:spcBef>
              <a:defRPr sz="1400">
                <a:latin typeface="Raleway Light" pitchFamily="3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634892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DC8AC-78D1-1A04-43B9-3395225304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C62D7B5-AA2B-5A7E-34BD-8F2F238D1C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C375CBF-F2B7-C6DF-D785-701E1BB4AEA0}"/>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42A36632-4C0A-2968-0269-AAB3896D89C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F4AB9B5-D6CC-2725-AD16-10A4A1946341}"/>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458247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8360B-624F-6192-5BC5-C1DA8F975D8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C61B85-1BF4-33E9-DBA3-D4491F0B14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2B18990-417E-84D6-BF55-273503907F05}"/>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713FA41D-E027-7FAB-3307-4CA28A9CE14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0EA55CE-B58D-06DC-1C34-FF9BE58177EB}"/>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070799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0390D-B998-76CF-156E-259A5F5B40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CDD6409-4405-BA4C-FB90-41752104AAB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5FD828-5E91-F1BD-C508-8203BC66E52B}"/>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1C9BA299-BFA4-47F1-0265-0161A149D06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20A1F30-5B8F-39D9-7579-F8CBB43B1D19}"/>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069361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FEF2-2044-B9A1-6F97-928119541AE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E758835-C259-895D-7DC9-383B342F6C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5C5DD33-C2C1-891D-BCFC-631D2EAEDE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CDA1F47-F09E-1383-BCA1-56CC8FA23600}"/>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6" name="Footer Placeholder 5">
            <a:extLst>
              <a:ext uri="{FF2B5EF4-FFF2-40B4-BE49-F238E27FC236}">
                <a16:creationId xmlns:a16="http://schemas.microsoft.com/office/drawing/2014/main" id="{E344FD0A-DAD9-F0F4-3275-11B009011C4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4F4E689-C66D-58AC-EA0F-10B22F5F7D4E}"/>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2260767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F82B-BD7B-582E-B91C-74436C47FEC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F5FFB7C-2C52-62B2-F271-3F9B353514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E268CC-27C9-2515-C922-B3AD3A13E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FD32F69-5A51-396F-2B92-DED877ACB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E20747-322F-8608-5086-DE906B2BF0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537BE27-2911-399A-AE0C-4A020FBD8C35}"/>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8" name="Footer Placeholder 7">
            <a:extLst>
              <a:ext uri="{FF2B5EF4-FFF2-40B4-BE49-F238E27FC236}">
                <a16:creationId xmlns:a16="http://schemas.microsoft.com/office/drawing/2014/main" id="{180949D4-1517-2FA7-83AB-EF4DC12015F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1499E58-0075-BA6E-6501-B42F63DB7016}"/>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1425465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B425D-4DFF-06A0-2629-4DDCE18B7E9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208554F-8CE8-3D4D-88B1-9AC7A47C8D18}"/>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4" name="Footer Placeholder 3">
            <a:extLst>
              <a:ext uri="{FF2B5EF4-FFF2-40B4-BE49-F238E27FC236}">
                <a16:creationId xmlns:a16="http://schemas.microsoft.com/office/drawing/2014/main" id="{DDB7E94A-2F5C-E918-F79C-BF7C497F394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FD60441-19C0-B770-6A91-F24EDE17C233}"/>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8276828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250596-8AC4-EF59-4667-FD8FE7319C4D}"/>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3" name="Footer Placeholder 2">
            <a:extLst>
              <a:ext uri="{FF2B5EF4-FFF2-40B4-BE49-F238E27FC236}">
                <a16:creationId xmlns:a16="http://schemas.microsoft.com/office/drawing/2014/main" id="{6EC9688C-2763-123C-2D06-F1C51E0D794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ED2BA86-8F0F-2939-0691-5CE4B4B3589A}"/>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50073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4C492-C66F-5D13-B1A7-D7111CF2981C}"/>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C506026E-B19B-0429-5814-2B6EB8B55F47}"/>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FD1D74-8260-AB1C-9EE0-B984B88ED826}"/>
              </a:ext>
            </a:extLst>
          </p:cNvPr>
          <p:cNvSpPr txBox="1">
            <a:spLocks noGrp="1"/>
          </p:cNvSpPr>
          <p:nvPr>
            <p:ph type="dt" sz="half" idx="7"/>
          </p:nvPr>
        </p:nvSpPr>
        <p:spPr/>
        <p:txBody>
          <a:bodyPr/>
          <a:lstStyle>
            <a:lvl1pPr>
              <a:defRPr/>
            </a:lvl1pPr>
          </a:lstStyle>
          <a:p>
            <a:pPr lvl="0"/>
            <a:fld id="{4D17CB82-4E7A-48B2-9D14-51B7D00490E9}" type="datetime1">
              <a:rPr lang="en-US"/>
              <a:pPr lvl="0"/>
              <a:t>12/20/2024</a:t>
            </a:fld>
            <a:endParaRPr lang="en-US"/>
          </a:p>
        </p:txBody>
      </p:sp>
      <p:sp>
        <p:nvSpPr>
          <p:cNvPr id="5" name="Footer Placeholder 4">
            <a:extLst>
              <a:ext uri="{FF2B5EF4-FFF2-40B4-BE49-F238E27FC236}">
                <a16:creationId xmlns:a16="http://schemas.microsoft.com/office/drawing/2014/main" id="{45AD2657-4F03-3E34-AF70-9AC25DC8E45D}"/>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EBF6372-EC6F-4A47-20ED-35455AD48A64}"/>
              </a:ext>
            </a:extLst>
          </p:cNvPr>
          <p:cNvSpPr txBox="1">
            <a:spLocks noGrp="1"/>
          </p:cNvSpPr>
          <p:nvPr>
            <p:ph type="sldNum" sz="quarter" idx="8"/>
          </p:nvPr>
        </p:nvSpPr>
        <p:spPr/>
        <p:txBody>
          <a:bodyPr/>
          <a:lstStyle>
            <a:lvl1pPr>
              <a:defRPr/>
            </a:lvl1pPr>
          </a:lstStyle>
          <a:p>
            <a:pPr lvl="0"/>
            <a:fld id="{AC1CC34E-C19D-4C4A-8C0E-B64E400E30F1}" type="slidenum">
              <a:t>‹#›</a:t>
            </a:fld>
            <a:endParaRPr lang="en-US"/>
          </a:p>
        </p:txBody>
      </p:sp>
    </p:spTree>
    <p:extLst>
      <p:ext uri="{BB962C8B-B14F-4D97-AF65-F5344CB8AC3E}">
        <p14:creationId xmlns:p14="http://schemas.microsoft.com/office/powerpoint/2010/main" val="7110598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162B-6219-3A19-283C-8BA318D126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9631638-40AB-061F-0BFB-58559C840D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D106ADB-FA36-8226-6850-CD4F59E16B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F5796E-02AC-E1EC-47C4-A0847A27431A}"/>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6" name="Footer Placeholder 5">
            <a:extLst>
              <a:ext uri="{FF2B5EF4-FFF2-40B4-BE49-F238E27FC236}">
                <a16:creationId xmlns:a16="http://schemas.microsoft.com/office/drawing/2014/main" id="{BC26CB67-67FA-B132-5B95-9A958F760CC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E9BCC83-3B31-3CA4-A09B-90FD31699FED}"/>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81631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6A2F9-C553-FD70-9490-D622EA8762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DDED111-F838-9DDD-1008-718822D9D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C736B25-35C7-1A9B-1913-D1AC15FC1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F12294-663F-9C7D-7FA0-33F6FCC292FA}"/>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6" name="Footer Placeholder 5">
            <a:extLst>
              <a:ext uri="{FF2B5EF4-FFF2-40B4-BE49-F238E27FC236}">
                <a16:creationId xmlns:a16="http://schemas.microsoft.com/office/drawing/2014/main" id="{BA295B6F-45C9-7461-3B5F-867D67B0848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7BAF32E-1A4B-B3B8-5146-799E41F748CD}"/>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5362508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E03F6-4A2A-7514-2771-7CD2903C18F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683EAD2-107D-D944-8355-E5D246849D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6C8291A-36D0-8A23-5228-A743CAC76902}"/>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A8FFE75D-02BC-39B8-AFB7-CF6336C12D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62C9FC-DB7E-7334-820C-6ED208882C71}"/>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40223994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2771F8-7BCD-660C-61E2-6EC176153EA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6ED7516-3B31-DB5B-4B57-641E674AE9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97247A2-E3DE-CD72-2DC6-5FF4CC17BA51}"/>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A4D2BAEC-9838-C762-5455-229C2B20168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85F8CDB-1180-1175-38FE-5C7499EF5969}"/>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52895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870F-7F38-21FA-9CCD-01A38DC11E64}"/>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73FA294A-DD27-E4DE-B6B0-DD8D963586FA}"/>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C5CADD0C-013E-6F83-63B8-AF830C7B8DEA}"/>
              </a:ext>
            </a:extLst>
          </p:cNvPr>
          <p:cNvSpPr txBox="1">
            <a:spLocks noGrp="1"/>
          </p:cNvSpPr>
          <p:nvPr>
            <p:ph type="dt" sz="half" idx="7"/>
          </p:nvPr>
        </p:nvSpPr>
        <p:spPr/>
        <p:txBody>
          <a:bodyPr/>
          <a:lstStyle>
            <a:lvl1pPr>
              <a:defRPr/>
            </a:lvl1pPr>
          </a:lstStyle>
          <a:p>
            <a:pPr lvl="0"/>
            <a:fld id="{2545746B-70A6-4AE2-A552-45254929B841}" type="datetime1">
              <a:rPr lang="en-US"/>
              <a:pPr lvl="0"/>
              <a:t>12/20/2024</a:t>
            </a:fld>
            <a:endParaRPr lang="en-US"/>
          </a:p>
        </p:txBody>
      </p:sp>
      <p:sp>
        <p:nvSpPr>
          <p:cNvPr id="5" name="Footer Placeholder 4">
            <a:extLst>
              <a:ext uri="{FF2B5EF4-FFF2-40B4-BE49-F238E27FC236}">
                <a16:creationId xmlns:a16="http://schemas.microsoft.com/office/drawing/2014/main" id="{61A2CC81-D480-6A16-914F-F24B39CCDB37}"/>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66CDC50-A3E9-9545-A0FA-7F18DF2AC42F}"/>
              </a:ext>
            </a:extLst>
          </p:cNvPr>
          <p:cNvSpPr txBox="1">
            <a:spLocks noGrp="1"/>
          </p:cNvSpPr>
          <p:nvPr>
            <p:ph type="sldNum" sz="quarter" idx="8"/>
          </p:nvPr>
        </p:nvSpPr>
        <p:spPr/>
        <p:txBody>
          <a:bodyPr/>
          <a:lstStyle>
            <a:lvl1pPr>
              <a:defRPr/>
            </a:lvl1pPr>
          </a:lstStyle>
          <a:p>
            <a:pPr lvl="0"/>
            <a:fld id="{7634CB29-4717-4780-9228-F91B088B8C44}" type="slidenum">
              <a:t>‹#›</a:t>
            </a:fld>
            <a:endParaRPr lang="en-US"/>
          </a:p>
        </p:txBody>
      </p:sp>
    </p:spTree>
    <p:extLst>
      <p:ext uri="{BB962C8B-B14F-4D97-AF65-F5344CB8AC3E}">
        <p14:creationId xmlns:p14="http://schemas.microsoft.com/office/powerpoint/2010/main" val="1148130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DA1B1-79B9-1234-5BF0-42EDEB3ED46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535C2AB-0D8E-18E3-FE68-1161AA9C4213}"/>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61FBEE-6D70-933E-3DB4-B375164064EA}"/>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9C2548-5CC5-6C39-2401-E46567D2EC61}"/>
              </a:ext>
            </a:extLst>
          </p:cNvPr>
          <p:cNvSpPr txBox="1">
            <a:spLocks noGrp="1"/>
          </p:cNvSpPr>
          <p:nvPr>
            <p:ph type="dt" sz="half" idx="7"/>
          </p:nvPr>
        </p:nvSpPr>
        <p:spPr/>
        <p:txBody>
          <a:bodyPr/>
          <a:lstStyle>
            <a:lvl1pPr>
              <a:defRPr/>
            </a:lvl1pPr>
          </a:lstStyle>
          <a:p>
            <a:pPr lvl="0"/>
            <a:fld id="{F1B54671-5D0D-4485-A481-60E098F2A7B0}" type="datetime1">
              <a:rPr lang="en-US"/>
              <a:pPr lvl="0"/>
              <a:t>12/20/2024</a:t>
            </a:fld>
            <a:endParaRPr lang="en-US"/>
          </a:p>
        </p:txBody>
      </p:sp>
      <p:sp>
        <p:nvSpPr>
          <p:cNvPr id="6" name="Footer Placeholder 5">
            <a:extLst>
              <a:ext uri="{FF2B5EF4-FFF2-40B4-BE49-F238E27FC236}">
                <a16:creationId xmlns:a16="http://schemas.microsoft.com/office/drawing/2014/main" id="{85912DC7-89D0-DF80-54FA-CB0D88120D90}"/>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41C4D3EC-05FD-DE54-EA95-A0A889862E7E}"/>
              </a:ext>
            </a:extLst>
          </p:cNvPr>
          <p:cNvSpPr txBox="1">
            <a:spLocks noGrp="1"/>
          </p:cNvSpPr>
          <p:nvPr>
            <p:ph type="sldNum" sz="quarter" idx="8"/>
          </p:nvPr>
        </p:nvSpPr>
        <p:spPr/>
        <p:txBody>
          <a:bodyPr/>
          <a:lstStyle>
            <a:lvl1pPr>
              <a:defRPr/>
            </a:lvl1pPr>
          </a:lstStyle>
          <a:p>
            <a:pPr lvl="0"/>
            <a:fld id="{4A727D57-CC9B-4E61-BB8D-115AAF88D594}" type="slidenum">
              <a:t>‹#›</a:t>
            </a:fld>
            <a:endParaRPr lang="en-US"/>
          </a:p>
        </p:txBody>
      </p:sp>
    </p:spTree>
    <p:extLst>
      <p:ext uri="{BB962C8B-B14F-4D97-AF65-F5344CB8AC3E}">
        <p14:creationId xmlns:p14="http://schemas.microsoft.com/office/powerpoint/2010/main" val="137582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F80F5-A277-EB07-D876-3B3D2CB291E9}"/>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3640BBE6-CBDE-CC5D-D3E6-C52F859CBD5F}"/>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64EE4482-17C5-4330-158E-C6BC7D03A390}"/>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FBFC1B-177E-4B62-0025-BB053F9BB3D0}"/>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5C298FA9-CD15-8380-45AE-08F3840CF087}"/>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E6FD4A-BFD4-CAA3-5986-5B0F149D4463}"/>
              </a:ext>
            </a:extLst>
          </p:cNvPr>
          <p:cNvSpPr txBox="1">
            <a:spLocks noGrp="1"/>
          </p:cNvSpPr>
          <p:nvPr>
            <p:ph type="dt" sz="half" idx="7"/>
          </p:nvPr>
        </p:nvSpPr>
        <p:spPr/>
        <p:txBody>
          <a:bodyPr/>
          <a:lstStyle>
            <a:lvl1pPr>
              <a:defRPr/>
            </a:lvl1pPr>
          </a:lstStyle>
          <a:p>
            <a:pPr lvl="0"/>
            <a:fld id="{E336A58D-0C64-43BB-BC30-C596984F0ECB}" type="datetime1">
              <a:rPr lang="en-US"/>
              <a:pPr lvl="0"/>
              <a:t>12/20/2024</a:t>
            </a:fld>
            <a:endParaRPr lang="en-US"/>
          </a:p>
        </p:txBody>
      </p:sp>
      <p:sp>
        <p:nvSpPr>
          <p:cNvPr id="8" name="Footer Placeholder 7">
            <a:extLst>
              <a:ext uri="{FF2B5EF4-FFF2-40B4-BE49-F238E27FC236}">
                <a16:creationId xmlns:a16="http://schemas.microsoft.com/office/drawing/2014/main" id="{E4D517E8-4953-FFF4-F619-073456438866}"/>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020E9C11-7C10-970A-583C-DC1B4F29926E}"/>
              </a:ext>
            </a:extLst>
          </p:cNvPr>
          <p:cNvSpPr txBox="1">
            <a:spLocks noGrp="1"/>
          </p:cNvSpPr>
          <p:nvPr>
            <p:ph type="sldNum" sz="quarter" idx="8"/>
          </p:nvPr>
        </p:nvSpPr>
        <p:spPr/>
        <p:txBody>
          <a:bodyPr/>
          <a:lstStyle>
            <a:lvl1pPr>
              <a:defRPr/>
            </a:lvl1pPr>
          </a:lstStyle>
          <a:p>
            <a:pPr lvl="0"/>
            <a:fld id="{2A80D326-E21B-4E6A-AA2A-32D5F5767303}" type="slidenum">
              <a:t>‹#›</a:t>
            </a:fld>
            <a:endParaRPr lang="en-US"/>
          </a:p>
        </p:txBody>
      </p:sp>
    </p:spTree>
    <p:extLst>
      <p:ext uri="{BB962C8B-B14F-4D97-AF65-F5344CB8AC3E}">
        <p14:creationId xmlns:p14="http://schemas.microsoft.com/office/powerpoint/2010/main" val="393954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18C93-ECB0-0080-3718-DD6CE546A656}"/>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69361D9D-616C-3C55-A46E-3623B1E757DA}"/>
              </a:ext>
            </a:extLst>
          </p:cNvPr>
          <p:cNvSpPr txBox="1">
            <a:spLocks noGrp="1"/>
          </p:cNvSpPr>
          <p:nvPr>
            <p:ph type="dt" sz="half" idx="7"/>
          </p:nvPr>
        </p:nvSpPr>
        <p:spPr/>
        <p:txBody>
          <a:bodyPr/>
          <a:lstStyle>
            <a:lvl1pPr>
              <a:defRPr/>
            </a:lvl1pPr>
          </a:lstStyle>
          <a:p>
            <a:pPr lvl="0"/>
            <a:fld id="{42838C65-9D6E-4D33-ADEC-4AAEE9914403}" type="datetime1">
              <a:rPr lang="en-US"/>
              <a:pPr lvl="0"/>
              <a:t>12/20/2024</a:t>
            </a:fld>
            <a:endParaRPr lang="en-US"/>
          </a:p>
        </p:txBody>
      </p:sp>
      <p:sp>
        <p:nvSpPr>
          <p:cNvPr id="4" name="Footer Placeholder 3">
            <a:extLst>
              <a:ext uri="{FF2B5EF4-FFF2-40B4-BE49-F238E27FC236}">
                <a16:creationId xmlns:a16="http://schemas.microsoft.com/office/drawing/2014/main" id="{BE7ED202-D7B3-65E1-5BF0-8C9311AE0F13}"/>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20FB886D-795F-C474-6786-E0D6393C783A}"/>
              </a:ext>
            </a:extLst>
          </p:cNvPr>
          <p:cNvSpPr txBox="1">
            <a:spLocks noGrp="1"/>
          </p:cNvSpPr>
          <p:nvPr>
            <p:ph type="sldNum" sz="quarter" idx="8"/>
          </p:nvPr>
        </p:nvSpPr>
        <p:spPr/>
        <p:txBody>
          <a:bodyPr/>
          <a:lstStyle>
            <a:lvl1pPr>
              <a:defRPr/>
            </a:lvl1pPr>
          </a:lstStyle>
          <a:p>
            <a:pPr lvl="0"/>
            <a:fld id="{A940F94C-3BFB-4E7D-BB21-AF3C52BF1236}" type="slidenum">
              <a:t>‹#›</a:t>
            </a:fld>
            <a:endParaRPr lang="en-US"/>
          </a:p>
        </p:txBody>
      </p:sp>
    </p:spTree>
    <p:extLst>
      <p:ext uri="{BB962C8B-B14F-4D97-AF65-F5344CB8AC3E}">
        <p14:creationId xmlns:p14="http://schemas.microsoft.com/office/powerpoint/2010/main" val="580894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3207F9-B11B-04A8-D977-E49E95F8D976}"/>
              </a:ext>
            </a:extLst>
          </p:cNvPr>
          <p:cNvSpPr txBox="1">
            <a:spLocks noGrp="1"/>
          </p:cNvSpPr>
          <p:nvPr>
            <p:ph type="dt" sz="half" idx="7"/>
          </p:nvPr>
        </p:nvSpPr>
        <p:spPr/>
        <p:txBody>
          <a:bodyPr/>
          <a:lstStyle>
            <a:lvl1pPr>
              <a:defRPr/>
            </a:lvl1pPr>
          </a:lstStyle>
          <a:p>
            <a:pPr lvl="0"/>
            <a:fld id="{1EA74533-0789-4DFA-B153-332193B715CC}" type="datetime1">
              <a:rPr lang="en-US"/>
              <a:pPr lvl="0"/>
              <a:t>12/20/2024</a:t>
            </a:fld>
            <a:endParaRPr lang="en-US"/>
          </a:p>
        </p:txBody>
      </p:sp>
      <p:sp>
        <p:nvSpPr>
          <p:cNvPr id="3" name="Footer Placeholder 2">
            <a:extLst>
              <a:ext uri="{FF2B5EF4-FFF2-40B4-BE49-F238E27FC236}">
                <a16:creationId xmlns:a16="http://schemas.microsoft.com/office/drawing/2014/main" id="{A6E81698-2512-2134-8499-C91CB475FB38}"/>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FD086C9C-B63C-6772-BE7B-67813C0DB81C}"/>
              </a:ext>
            </a:extLst>
          </p:cNvPr>
          <p:cNvSpPr txBox="1">
            <a:spLocks noGrp="1"/>
          </p:cNvSpPr>
          <p:nvPr>
            <p:ph type="sldNum" sz="quarter" idx="8"/>
          </p:nvPr>
        </p:nvSpPr>
        <p:spPr/>
        <p:txBody>
          <a:bodyPr/>
          <a:lstStyle>
            <a:lvl1pPr>
              <a:defRPr/>
            </a:lvl1pPr>
          </a:lstStyle>
          <a:p>
            <a:pPr lvl="0"/>
            <a:fld id="{EEE7765A-B34B-47FD-88F2-D07FF724F0D0}" type="slidenum">
              <a:t>‹#›</a:t>
            </a:fld>
            <a:endParaRPr lang="en-US"/>
          </a:p>
        </p:txBody>
      </p:sp>
    </p:spTree>
    <p:extLst>
      <p:ext uri="{BB962C8B-B14F-4D97-AF65-F5344CB8AC3E}">
        <p14:creationId xmlns:p14="http://schemas.microsoft.com/office/powerpoint/2010/main" val="41473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8A7F6-7F75-528D-3708-211F1A416DB6}"/>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2F62C0D3-21A4-A894-BD87-B6545A3BDBA6}"/>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FC8EFB-3CB2-34F4-288F-A3882BA68C1B}"/>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27D46547-B7DB-B6F7-0F38-E46757C0C1B8}"/>
              </a:ext>
            </a:extLst>
          </p:cNvPr>
          <p:cNvSpPr txBox="1">
            <a:spLocks noGrp="1"/>
          </p:cNvSpPr>
          <p:nvPr>
            <p:ph type="dt" sz="half" idx="7"/>
          </p:nvPr>
        </p:nvSpPr>
        <p:spPr/>
        <p:txBody>
          <a:bodyPr/>
          <a:lstStyle>
            <a:lvl1pPr>
              <a:defRPr/>
            </a:lvl1pPr>
          </a:lstStyle>
          <a:p>
            <a:pPr lvl="0"/>
            <a:fld id="{DA468EB7-539A-4325-A4D8-17A0CB6A072A}" type="datetime1">
              <a:rPr lang="en-US"/>
              <a:pPr lvl="0"/>
              <a:t>12/20/2024</a:t>
            </a:fld>
            <a:endParaRPr lang="en-US"/>
          </a:p>
        </p:txBody>
      </p:sp>
      <p:sp>
        <p:nvSpPr>
          <p:cNvPr id="6" name="Footer Placeholder 5">
            <a:extLst>
              <a:ext uri="{FF2B5EF4-FFF2-40B4-BE49-F238E27FC236}">
                <a16:creationId xmlns:a16="http://schemas.microsoft.com/office/drawing/2014/main" id="{CA474492-3346-C99F-C678-D468B6CEADD7}"/>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C4BDEB9-526C-91D3-4214-3BC7846908F6}"/>
              </a:ext>
            </a:extLst>
          </p:cNvPr>
          <p:cNvSpPr txBox="1">
            <a:spLocks noGrp="1"/>
          </p:cNvSpPr>
          <p:nvPr>
            <p:ph type="sldNum" sz="quarter" idx="8"/>
          </p:nvPr>
        </p:nvSpPr>
        <p:spPr/>
        <p:txBody>
          <a:bodyPr/>
          <a:lstStyle>
            <a:lvl1pPr>
              <a:defRPr/>
            </a:lvl1pPr>
          </a:lstStyle>
          <a:p>
            <a:pPr lvl="0"/>
            <a:fld id="{B08550BC-0D72-40E1-B36C-FB01B95BB665}" type="slidenum">
              <a:t>‹#›</a:t>
            </a:fld>
            <a:endParaRPr lang="en-US"/>
          </a:p>
        </p:txBody>
      </p:sp>
    </p:spTree>
    <p:extLst>
      <p:ext uri="{BB962C8B-B14F-4D97-AF65-F5344CB8AC3E}">
        <p14:creationId xmlns:p14="http://schemas.microsoft.com/office/powerpoint/2010/main" val="3498026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491FC-E1C9-ADC4-CCA0-55BA15F5E618}"/>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A3ECB6FA-2F9B-94C5-7CE9-20689E940ADF}"/>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a:extLst>
              <a:ext uri="{FF2B5EF4-FFF2-40B4-BE49-F238E27FC236}">
                <a16:creationId xmlns:a16="http://schemas.microsoft.com/office/drawing/2014/main" id="{21E302CA-8657-D01A-F2C7-36669ABA7106}"/>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67FA4732-D3AE-2365-83C6-B99A3CF7F7C4}"/>
              </a:ext>
            </a:extLst>
          </p:cNvPr>
          <p:cNvSpPr txBox="1">
            <a:spLocks noGrp="1"/>
          </p:cNvSpPr>
          <p:nvPr>
            <p:ph type="dt" sz="half" idx="7"/>
          </p:nvPr>
        </p:nvSpPr>
        <p:spPr/>
        <p:txBody>
          <a:bodyPr/>
          <a:lstStyle>
            <a:lvl1pPr>
              <a:defRPr/>
            </a:lvl1pPr>
          </a:lstStyle>
          <a:p>
            <a:pPr lvl="0"/>
            <a:fld id="{FCA77C9D-E6E2-48D7-92E9-B191A4E09986}" type="datetime1">
              <a:rPr lang="en-US"/>
              <a:pPr lvl="0"/>
              <a:t>12/20/2024</a:t>
            </a:fld>
            <a:endParaRPr lang="en-US"/>
          </a:p>
        </p:txBody>
      </p:sp>
      <p:sp>
        <p:nvSpPr>
          <p:cNvPr id="6" name="Footer Placeholder 5">
            <a:extLst>
              <a:ext uri="{FF2B5EF4-FFF2-40B4-BE49-F238E27FC236}">
                <a16:creationId xmlns:a16="http://schemas.microsoft.com/office/drawing/2014/main" id="{1D6E515F-BB13-0202-B211-A64775CC93E4}"/>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92A4566-ABC3-4040-E5CC-45A692AE2D5B}"/>
              </a:ext>
            </a:extLst>
          </p:cNvPr>
          <p:cNvSpPr txBox="1">
            <a:spLocks noGrp="1"/>
          </p:cNvSpPr>
          <p:nvPr>
            <p:ph type="sldNum" sz="quarter" idx="8"/>
          </p:nvPr>
        </p:nvSpPr>
        <p:spPr/>
        <p:txBody>
          <a:bodyPr/>
          <a:lstStyle>
            <a:lvl1pPr>
              <a:defRPr/>
            </a:lvl1pPr>
          </a:lstStyle>
          <a:p>
            <a:pPr lvl="0"/>
            <a:fld id="{39486A76-5EAD-4B49-A898-078D1E5C3260}" type="slidenum">
              <a:t>‹#›</a:t>
            </a:fld>
            <a:endParaRPr lang="en-US"/>
          </a:p>
        </p:txBody>
      </p:sp>
    </p:spTree>
    <p:extLst>
      <p:ext uri="{BB962C8B-B14F-4D97-AF65-F5344CB8AC3E}">
        <p14:creationId xmlns:p14="http://schemas.microsoft.com/office/powerpoint/2010/main" val="1347499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F90F74-BFE4-B55D-A239-4DAB93077365}"/>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dirty="0"/>
              <a:t>Click to edit Master title style</a:t>
            </a:r>
          </a:p>
        </p:txBody>
      </p:sp>
      <p:sp>
        <p:nvSpPr>
          <p:cNvPr id="3" name="Text Placeholder 2">
            <a:extLst>
              <a:ext uri="{FF2B5EF4-FFF2-40B4-BE49-F238E27FC236}">
                <a16:creationId xmlns:a16="http://schemas.microsoft.com/office/drawing/2014/main" id="{D9CD462B-8386-7F0D-F76F-808F78F39748}"/>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1F09D-DB75-D749-331A-C101418475DB}"/>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6018CC87-D523-4F96-8437-0D1BDB024892}" type="datetime1">
              <a:rPr lang="en-US"/>
              <a:pPr lvl="0"/>
              <a:t>12/20/2024</a:t>
            </a:fld>
            <a:endParaRPr lang="en-US"/>
          </a:p>
        </p:txBody>
      </p:sp>
      <p:sp>
        <p:nvSpPr>
          <p:cNvPr id="5" name="Footer Placeholder 4">
            <a:extLst>
              <a:ext uri="{FF2B5EF4-FFF2-40B4-BE49-F238E27FC236}">
                <a16:creationId xmlns:a16="http://schemas.microsoft.com/office/drawing/2014/main" id="{B304A106-1688-E921-642C-0FB93F45E1BB}"/>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a:extLst>
              <a:ext uri="{FF2B5EF4-FFF2-40B4-BE49-F238E27FC236}">
                <a16:creationId xmlns:a16="http://schemas.microsoft.com/office/drawing/2014/main" id="{00C455F8-57E5-4CD4-1DE7-F6BA101C4A48}"/>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30450DEB-1AF4-4262-AD75-72FDE617F067}" type="slidenum">
              <a:t>‹#›</a:t>
            </a:fld>
            <a:endParaRPr lang="en-US"/>
          </a:p>
        </p:txBody>
      </p:sp>
      <p:sp>
        <p:nvSpPr>
          <p:cNvPr id="7" name="Rectangle 6">
            <a:extLst>
              <a:ext uri="{FF2B5EF4-FFF2-40B4-BE49-F238E27FC236}">
                <a16:creationId xmlns:a16="http://schemas.microsoft.com/office/drawing/2014/main" id="{877EC18C-D28A-9A9E-9E73-31F3C2DFF52A}"/>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8" name="Picture 4" descr="A picture containing text&#10;&#10;Description automatically generated">
            <a:extLst>
              <a:ext uri="{FF2B5EF4-FFF2-40B4-BE49-F238E27FC236}">
                <a16:creationId xmlns:a16="http://schemas.microsoft.com/office/drawing/2014/main" id="{23C0F765-9A44-4284-DA28-CD21CDEDBFBC}"/>
              </a:ext>
            </a:extLst>
          </p:cNvPr>
          <p:cNvPicPr>
            <a:picLocks noChangeAspect="1"/>
          </p:cNvPicPr>
          <p:nvPr userDrawn="1"/>
        </p:nvPicPr>
        <p:blipFill>
          <a:blip r:embed="rId14"/>
          <a:srcRect b="17035"/>
          <a:stretch>
            <a:fillRect/>
          </a:stretch>
        </p:blipFill>
        <p:spPr>
          <a:xfrm>
            <a:off x="728136" y="6285018"/>
            <a:ext cx="766614" cy="485930"/>
          </a:xfrm>
          <a:prstGeom prst="rect">
            <a:avLst/>
          </a:prstGeom>
          <a:noFill/>
          <a:ln cap="flat">
            <a:noFill/>
          </a:ln>
        </p:spPr>
      </p:pic>
      <p:sp>
        <p:nvSpPr>
          <p:cNvPr id="9" name="Footer Placeholder 4">
            <a:extLst>
              <a:ext uri="{FF2B5EF4-FFF2-40B4-BE49-F238E27FC236}">
                <a16:creationId xmlns:a16="http://schemas.microsoft.com/office/drawing/2014/main" id="{4F82FB42-C7B9-8D81-56CC-A140EACDA107}"/>
              </a:ext>
            </a:extLst>
          </p:cNvPr>
          <p:cNvSpPr txBox="1">
            <a:spLocks/>
          </p:cNvSpPr>
          <p:nvPr userDrawn="1"/>
        </p:nvSpPr>
        <p:spPr>
          <a:xfrm>
            <a:off x="8382323" y="6451046"/>
            <a:ext cx="2496257" cy="270433"/>
          </a:xfrm>
          <a:prstGeom prst="rect">
            <a:avLst/>
          </a:prstGeom>
        </p:spPr>
        <p:txBody>
          <a:bodyPr lIns="0" tIns="0" rIns="0" bIns="0"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en-US" sz="3600" b="1" i="0" u="none" strike="noStrike" kern="1200" cap="none" spc="0" baseline="0">
          <a:solidFill>
            <a:srgbClr val="103775"/>
          </a:solidFill>
          <a:uFillTx/>
          <a:latin typeface="+mn-l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3D3CB0-877B-0351-C6A0-A2F617C2BB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E70BBAA-5CE6-6FF4-6C93-8DBC6BB905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A238AAF-4773-F7F5-2CBA-C41558C846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D7A987A3-A797-424A-07F2-19AE722A23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3783D023-9EA7-88A2-E373-465E84467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012E8D-3C67-4DE3-BA57-C9B9334D5F53}" type="slidenum">
              <a:rPr lang="en-IN" smtClean="0"/>
              <a:t>‹#›</a:t>
            </a:fld>
            <a:endParaRPr lang="en-IN"/>
          </a:p>
        </p:txBody>
      </p:sp>
      <p:sp>
        <p:nvSpPr>
          <p:cNvPr id="7" name="Rectangle 6">
            <a:extLst>
              <a:ext uri="{FF2B5EF4-FFF2-40B4-BE49-F238E27FC236}">
                <a16:creationId xmlns:a16="http://schemas.microsoft.com/office/drawing/2014/main" id="{44668F6D-8D2E-AF04-D9B7-9544E919CC82}"/>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8" name="Picture 4" descr="A picture containing text&#10;&#10;Description automatically generated">
            <a:extLst>
              <a:ext uri="{FF2B5EF4-FFF2-40B4-BE49-F238E27FC236}">
                <a16:creationId xmlns:a16="http://schemas.microsoft.com/office/drawing/2014/main" id="{59F5CAE0-6603-91D7-3242-9F2233E70B8B}"/>
              </a:ext>
            </a:extLst>
          </p:cNvPr>
          <p:cNvPicPr>
            <a:picLocks noChangeAspect="1"/>
          </p:cNvPicPr>
          <p:nvPr userDrawn="1"/>
        </p:nvPicPr>
        <p:blipFill>
          <a:blip r:embed="rId13"/>
          <a:srcRect b="17035"/>
          <a:stretch>
            <a:fillRect/>
          </a:stretch>
        </p:blipFill>
        <p:spPr>
          <a:xfrm>
            <a:off x="728136" y="6285018"/>
            <a:ext cx="766614" cy="485930"/>
          </a:xfrm>
          <a:prstGeom prst="rect">
            <a:avLst/>
          </a:prstGeom>
          <a:noFill/>
          <a:ln cap="flat">
            <a:noFill/>
          </a:ln>
        </p:spPr>
      </p:pic>
      <p:sp>
        <p:nvSpPr>
          <p:cNvPr id="9" name="Footer Placeholder 4">
            <a:extLst>
              <a:ext uri="{FF2B5EF4-FFF2-40B4-BE49-F238E27FC236}">
                <a16:creationId xmlns:a16="http://schemas.microsoft.com/office/drawing/2014/main" id="{E09B188B-8C1C-CB92-4713-3DFDB266D7AE}"/>
              </a:ext>
            </a:extLst>
          </p:cNvPr>
          <p:cNvSpPr txBox="1">
            <a:spLocks/>
          </p:cNvSpPr>
          <p:nvPr userDrawn="1"/>
        </p:nvSpPr>
        <p:spPr>
          <a:xfrm>
            <a:off x="8382323" y="6451046"/>
            <a:ext cx="2496257" cy="270433"/>
          </a:xfrm>
          <a:prstGeom prst="rect">
            <a:avLst/>
          </a:prstGeom>
        </p:spPr>
        <p:txBody>
          <a:bodyPr lIns="0" tIns="0" rIns="0" bIns="0"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10" name="Slide Number Placeholder 5">
            <a:extLst>
              <a:ext uri="{FF2B5EF4-FFF2-40B4-BE49-F238E27FC236}">
                <a16:creationId xmlns:a16="http://schemas.microsoft.com/office/drawing/2014/main" id="{CF5493EF-9EDB-4ACC-C1F1-677A6DC12B37}"/>
              </a:ext>
            </a:extLst>
          </p:cNvPr>
          <p:cNvSpPr txBox="1">
            <a:spLocks/>
          </p:cNvSpPr>
          <p:nvPr userDrawn="1"/>
        </p:nvSpPr>
        <p:spPr>
          <a:xfrm>
            <a:off x="11080379" y="6422370"/>
            <a:ext cx="484001" cy="299109"/>
          </a:xfrm>
          <a:prstGeom prst="rect">
            <a:avLst/>
          </a:prstGeom>
        </p:spPr>
        <p:txBody>
          <a:bodyPr lIns="0" tIns="0" rIns="0" bIns="0" anchor="t"/>
          <a:lstStyle>
            <a:defPPr>
              <a:defRPr lang="en-US"/>
            </a:defPPr>
            <a:lvl1pPr marL="0" algn="l"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extLst>
      <p:ext uri="{BB962C8B-B14F-4D97-AF65-F5344CB8AC3E}">
        <p14:creationId xmlns:p14="http://schemas.microsoft.com/office/powerpoint/2010/main" val="2609776996"/>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www.energy.gov/ceser/state-and-regional-energy-risk-profil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microsoft.com/office/2007/relationships/hdphoto" Target="../media/hdphoto1.wdp"/><Relationship Id="rId5" Type="http://schemas.openxmlformats.org/officeDocument/2006/relationships/image" Target="../media/image6.png"/><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microsoft.com/office/2007/relationships/hdphoto" Target="../media/hdphoto1.wdp"/><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name="Slide1813">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6A3B843B-86B8-AE0E-CCE8-0BCD3A6510CE}"/>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4" name="Title 5">
            <a:extLst>
              <a:ext uri="{FF2B5EF4-FFF2-40B4-BE49-F238E27FC236}">
                <a16:creationId xmlns:a16="http://schemas.microsoft.com/office/drawing/2014/main" id="{FFE0B89D-2F99-7A32-8A9E-C38F5A1DD751}"/>
              </a:ext>
            </a:extLst>
          </p:cNvPr>
          <p:cNvSpPr txBox="1">
            <a:spLocks noGrp="1"/>
          </p:cNvSpPr>
          <p:nvPr>
            <p:ph type="title"/>
          </p:nvPr>
        </p:nvSpPr>
        <p:spPr>
          <a:xfrm>
            <a:off x="718169" y="2157261"/>
            <a:ext cx="10755657" cy="2260915"/>
          </a:xfrm>
        </p:spPr>
        <p:txBody>
          <a:bodyPr anchorCtr="1">
            <a:noAutofit/>
          </a:bodyPr>
          <a:lstStyle/>
          <a:p>
            <a:pPr marL="7620" algn="ctr">
              <a:lnSpc>
                <a:spcPct val="100000"/>
              </a:lnSpc>
            </a:pPr>
            <a:r>
              <a:rPr lang="en-IN" dirty="0">
                <a:latin typeface="Arial"/>
              </a:rPr>
              <a:t>Attachment III-3: Senior Leadership ERM Briefing PowerPoint Template </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2400" b="0" dirty="0">
                <a:latin typeface="Arial"/>
              </a:rPr>
              <a:t>December 2024 | Version 1.0</a:t>
            </a:r>
            <a:endParaRPr lang="en-US" sz="2800" b="0" dirty="0">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2C272-1809-376B-8F9D-A86FE7514719}"/>
              </a:ext>
            </a:extLst>
          </p:cNvPr>
          <p:cNvSpPr>
            <a:spLocks noGrp="1"/>
          </p:cNvSpPr>
          <p:nvPr>
            <p:ph type="title"/>
          </p:nvPr>
        </p:nvSpPr>
        <p:spPr/>
        <p:txBody>
          <a:bodyPr>
            <a:noAutofit/>
          </a:bodyPr>
          <a:lstStyle/>
          <a:p>
            <a:r>
              <a:rPr lang="en-US" dirty="0">
                <a:latin typeface="+mn-lt"/>
              </a:rPr>
              <a:t>Utility’s Risk Landscape Compared to State’s Risk Profile (Optional)</a:t>
            </a:r>
          </a:p>
        </p:txBody>
      </p:sp>
      <p:sp>
        <p:nvSpPr>
          <p:cNvPr id="4" name="Content Placeholder 3">
            <a:extLst>
              <a:ext uri="{FF2B5EF4-FFF2-40B4-BE49-F238E27FC236}">
                <a16:creationId xmlns:a16="http://schemas.microsoft.com/office/drawing/2014/main" id="{68E50E88-9BD7-4F00-5B01-332A1898AA38}"/>
              </a:ext>
            </a:extLst>
          </p:cNvPr>
          <p:cNvSpPr>
            <a:spLocks noGrp="1"/>
          </p:cNvSpPr>
          <p:nvPr>
            <p:ph idx="1"/>
          </p:nvPr>
        </p:nvSpPr>
        <p:spPr>
          <a:xfrm>
            <a:off x="838203" y="1825627"/>
            <a:ext cx="10515600" cy="4351336"/>
          </a:xfrm>
        </p:spPr>
        <p:txBody>
          <a:bodyPr/>
          <a:lstStyle/>
          <a:p>
            <a:r>
              <a:rPr lang="en-US" dirty="0">
                <a:latin typeface="Arial" panose="020B0604020202020204" pitchFamily="34" charset="0"/>
                <a:cs typeface="Arial" panose="020B0604020202020204" pitchFamily="34" charset="0"/>
              </a:rPr>
              <a:t>[Utilities can utilize their respective state’s energy sector risk profile to compare against their identified and prioritized risks] </a:t>
            </a:r>
          </a:p>
          <a:p>
            <a:r>
              <a:rPr lang="en-US" dirty="0">
                <a:latin typeface="Arial" panose="020B0604020202020204" pitchFamily="34" charset="0"/>
                <a:cs typeface="Arial" panose="020B0604020202020204" pitchFamily="34" charset="0"/>
              </a:rPr>
              <a:t>Utilities can obtain information from the </a:t>
            </a:r>
            <a:r>
              <a:rPr lang="en-US" dirty="0">
                <a:latin typeface="Arial" panose="020B0604020202020204" pitchFamily="34" charset="0"/>
                <a:cs typeface="Arial" panose="020B0604020202020204" pitchFamily="34" charset="0"/>
                <a:hlinkClick r:id="rId3"/>
              </a:rPr>
              <a:t>DOE State and Regional Risk Profiles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2451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CBDC-29BD-3839-D0F0-24FDB8EC994A}"/>
              </a:ext>
            </a:extLst>
          </p:cNvPr>
          <p:cNvSpPr>
            <a:spLocks noGrp="1"/>
          </p:cNvSpPr>
          <p:nvPr>
            <p:ph type="title"/>
          </p:nvPr>
        </p:nvSpPr>
        <p:spPr/>
        <p:txBody>
          <a:bodyPr>
            <a:normAutofit/>
          </a:bodyPr>
          <a:lstStyle/>
          <a:p>
            <a:r>
              <a:rPr lang="en-IN" dirty="0">
                <a:latin typeface="Arial" panose="020B0604020202020204" pitchFamily="34" charset="0"/>
                <a:cs typeface="Arial" panose="020B0604020202020204" pitchFamily="34" charset="0"/>
              </a:rPr>
              <a:t>Quarterly Mitigation Strategies and Progress Update</a:t>
            </a:r>
          </a:p>
        </p:txBody>
      </p:sp>
      <p:sp>
        <p:nvSpPr>
          <p:cNvPr id="4" name="Content Placeholder 3">
            <a:extLst>
              <a:ext uri="{FF2B5EF4-FFF2-40B4-BE49-F238E27FC236}">
                <a16:creationId xmlns:a16="http://schemas.microsoft.com/office/drawing/2014/main" id="{262CB213-A1D3-A93B-641B-B63011644377}"/>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[List mitigation strategies implemented and their impact to the prioritized risks]</a:t>
            </a:r>
          </a:p>
          <a:p>
            <a:r>
              <a:rPr lang="en-US" dirty="0">
                <a:latin typeface="Arial" panose="020B0604020202020204" pitchFamily="34" charset="0"/>
                <a:cs typeface="Arial" panose="020B0604020202020204" pitchFamily="34" charset="0"/>
              </a:rPr>
              <a:t>[List objectives for the next quarter]</a:t>
            </a:r>
          </a:p>
        </p:txBody>
      </p:sp>
    </p:spTree>
    <p:extLst>
      <p:ext uri="{BB962C8B-B14F-4D97-AF65-F5344CB8AC3E}">
        <p14:creationId xmlns:p14="http://schemas.microsoft.com/office/powerpoint/2010/main" val="3002398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CBDC-29BD-3839-D0F0-24FDB8EC994A}"/>
              </a:ext>
            </a:extLst>
          </p:cNvPr>
          <p:cNvSpPr>
            <a:spLocks noGrp="1"/>
          </p:cNvSpPr>
          <p:nvPr>
            <p:ph type="title"/>
          </p:nvPr>
        </p:nvSpPr>
        <p:spPr/>
        <p:txBody>
          <a:bodyPr>
            <a:normAutofit/>
          </a:bodyPr>
          <a:lstStyle/>
          <a:p>
            <a:r>
              <a:rPr lang="en-IN" dirty="0">
                <a:latin typeface="Arial" panose="020B0604020202020204" pitchFamily="34" charset="0"/>
                <a:cs typeface="Arial" panose="020B0604020202020204" pitchFamily="34" charset="0"/>
              </a:rPr>
              <a:t>Annual Mitigation Strategies and Progress Update</a:t>
            </a:r>
          </a:p>
        </p:txBody>
      </p:sp>
      <p:sp>
        <p:nvSpPr>
          <p:cNvPr id="4" name="Content Placeholder 3">
            <a:extLst>
              <a:ext uri="{FF2B5EF4-FFF2-40B4-BE49-F238E27FC236}">
                <a16:creationId xmlns:a16="http://schemas.microsoft.com/office/drawing/2014/main" id="{262CB213-A1D3-A93B-641B-B63011644377}"/>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[List mitigation strategies implemented and their impact to the prioritized risks]</a:t>
            </a:r>
          </a:p>
          <a:p>
            <a:r>
              <a:rPr lang="en-US" dirty="0">
                <a:latin typeface="Arial" panose="020B0604020202020204" pitchFamily="34" charset="0"/>
                <a:cs typeface="Arial" panose="020B0604020202020204" pitchFamily="34" charset="0"/>
              </a:rPr>
              <a:t>[List objectives for the next year]</a:t>
            </a:r>
          </a:p>
        </p:txBody>
      </p:sp>
    </p:spTree>
    <p:extLst>
      <p:ext uri="{BB962C8B-B14F-4D97-AF65-F5344CB8AC3E}">
        <p14:creationId xmlns:p14="http://schemas.microsoft.com/office/powerpoint/2010/main" val="1209380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CBDC-29BD-3839-D0F0-24FDB8EC994A}"/>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Quarterly Challenges and Strategic Recommendations</a:t>
            </a:r>
            <a:endParaRPr lang="en-IN"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262CB213-A1D3-A93B-641B-B63011644377}"/>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[List of challenges faced by the ERM committee and actionable recommendations]</a:t>
            </a:r>
          </a:p>
          <a:p>
            <a:r>
              <a:rPr lang="en-US" dirty="0">
                <a:latin typeface="Arial" panose="020B0604020202020204" pitchFamily="34" charset="0"/>
                <a:cs typeface="Arial" panose="020B0604020202020204" pitchFamily="34" charset="0"/>
              </a:rPr>
              <a:t>[Alignment of recommendations to the utility’s strategic goals]</a:t>
            </a:r>
          </a:p>
        </p:txBody>
      </p:sp>
    </p:spTree>
    <p:extLst>
      <p:ext uri="{BB962C8B-B14F-4D97-AF65-F5344CB8AC3E}">
        <p14:creationId xmlns:p14="http://schemas.microsoft.com/office/powerpoint/2010/main" val="3930057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CBDC-29BD-3839-D0F0-24FDB8EC994A}"/>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Annual Challenges and Strategic Recommendations</a:t>
            </a:r>
            <a:endParaRPr lang="en-IN"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262CB213-A1D3-A93B-641B-B63011644377}"/>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[List of challenges faced by the ERM committee and actionable recommendations]</a:t>
            </a:r>
          </a:p>
          <a:p>
            <a:r>
              <a:rPr lang="en-US" dirty="0">
                <a:latin typeface="Arial" panose="020B0604020202020204" pitchFamily="34" charset="0"/>
                <a:cs typeface="Arial" panose="020B0604020202020204" pitchFamily="34" charset="0"/>
              </a:rPr>
              <a:t>[Alignment of recommendations to the utility’s strategic goals]</a:t>
            </a:r>
          </a:p>
        </p:txBody>
      </p:sp>
    </p:spTree>
    <p:extLst>
      <p:ext uri="{BB962C8B-B14F-4D97-AF65-F5344CB8AC3E}">
        <p14:creationId xmlns:p14="http://schemas.microsoft.com/office/powerpoint/2010/main" val="634872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CBDC-29BD-3839-D0F0-24FDB8EC994A}"/>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Next Steps for ERM Program </a:t>
            </a:r>
            <a:r>
              <a:rPr lang="en-US">
                <a:latin typeface="Arial" panose="020B0604020202020204" pitchFamily="34" charset="0"/>
                <a:cs typeface="Arial" panose="020B0604020202020204" pitchFamily="34" charset="0"/>
              </a:rPr>
              <a:t>(Quarterly</a:t>
            </a:r>
            <a:r>
              <a:rPr lang="en-US" dirty="0">
                <a:latin typeface="Arial" panose="020B0604020202020204" pitchFamily="34" charset="0"/>
                <a:cs typeface="Arial" panose="020B0604020202020204" pitchFamily="34" charset="0"/>
              </a:rPr>
              <a:t>)</a:t>
            </a:r>
            <a:endParaRPr lang="en-IN"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262CB213-A1D3-A93B-641B-B63011644377}"/>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[List short-term goals and long-term goals]</a:t>
            </a:r>
          </a:p>
          <a:p>
            <a:r>
              <a:rPr lang="en-US" dirty="0">
                <a:latin typeface="Arial" panose="020B0604020202020204" pitchFamily="34" charset="0"/>
                <a:cs typeface="Arial" panose="020B0604020202020204" pitchFamily="34" charset="0"/>
              </a:rPr>
              <a:t>[Alignment of short-term and long-term goals to the utility’s strategic goals]</a:t>
            </a:r>
          </a:p>
        </p:txBody>
      </p:sp>
    </p:spTree>
    <p:extLst>
      <p:ext uri="{BB962C8B-B14F-4D97-AF65-F5344CB8AC3E}">
        <p14:creationId xmlns:p14="http://schemas.microsoft.com/office/powerpoint/2010/main" val="4047749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CBDC-29BD-3839-D0F0-24FDB8EC994A}"/>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Next Steps for ERM Program (Annually)</a:t>
            </a:r>
            <a:endParaRPr lang="en-IN"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262CB213-A1D3-A93B-641B-B63011644377}"/>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[List short-term goals and long-term goals]</a:t>
            </a:r>
          </a:p>
          <a:p>
            <a:r>
              <a:rPr lang="en-US" dirty="0">
                <a:latin typeface="Arial" panose="020B0604020202020204" pitchFamily="34" charset="0"/>
                <a:cs typeface="Arial" panose="020B0604020202020204" pitchFamily="34" charset="0"/>
              </a:rPr>
              <a:t>[Alignment of short-term and long-term goals to the utility’s strategic goals]</a:t>
            </a:r>
          </a:p>
        </p:txBody>
      </p:sp>
    </p:spTree>
    <p:extLst>
      <p:ext uri="{BB962C8B-B14F-4D97-AF65-F5344CB8AC3E}">
        <p14:creationId xmlns:p14="http://schemas.microsoft.com/office/powerpoint/2010/main" val="2743005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04-ECC7-2BAD-217B-CC8FA00B258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Agenda</a:t>
            </a:r>
          </a:p>
        </p:txBody>
      </p:sp>
      <p:sp>
        <p:nvSpPr>
          <p:cNvPr id="3" name="Text Placeholder 2">
            <a:extLst>
              <a:ext uri="{FF2B5EF4-FFF2-40B4-BE49-F238E27FC236}">
                <a16:creationId xmlns:a16="http://schemas.microsoft.com/office/drawing/2014/main" id="{2DC74DA0-F296-E194-4C23-1B9FECB9269D}"/>
              </a:ext>
            </a:extLst>
          </p:cNvPr>
          <p:cNvSpPr>
            <a:spLocks noGrp="1"/>
          </p:cNvSpPr>
          <p:nvPr>
            <p:ph type="body" idx="4294967295"/>
          </p:nvPr>
        </p:nvSpPr>
        <p:spPr>
          <a:xfrm>
            <a:off x="728127" y="1705877"/>
            <a:ext cx="10755657" cy="4140192"/>
          </a:xfrm>
        </p:spPr>
        <p:txBody>
          <a:bodyPr/>
          <a:lstStyle/>
          <a:p>
            <a:r>
              <a:rPr lang="en-US" dirty="0">
                <a:latin typeface="Arial" panose="020B0604020202020204" pitchFamily="34" charset="0"/>
                <a:cs typeface="Arial" panose="020B0604020202020204" pitchFamily="34" charset="0"/>
              </a:rPr>
              <a:t>Utility’s ERM background</a:t>
            </a:r>
          </a:p>
          <a:p>
            <a:r>
              <a:rPr lang="en-US" dirty="0">
                <a:latin typeface="Arial" panose="020B0604020202020204" pitchFamily="34" charset="0"/>
                <a:cs typeface="Arial" panose="020B0604020202020204" pitchFamily="34" charset="0"/>
              </a:rPr>
              <a:t>ERM program updates</a:t>
            </a:r>
          </a:p>
          <a:p>
            <a:r>
              <a:rPr lang="en-US" dirty="0">
                <a:latin typeface="Arial" panose="020B0604020202020204" pitchFamily="34" charset="0"/>
                <a:cs typeface="Arial" panose="020B0604020202020204" pitchFamily="34" charset="0"/>
              </a:rPr>
              <a:t>Utility’s current risk landscape</a:t>
            </a:r>
          </a:p>
          <a:p>
            <a:r>
              <a:rPr lang="en-US" dirty="0">
                <a:latin typeface="Arial" panose="020B0604020202020204" pitchFamily="34" charset="0"/>
                <a:cs typeface="Arial" panose="020B0604020202020204" pitchFamily="34" charset="0"/>
              </a:rPr>
              <a:t>Mitigation strategies and progress</a:t>
            </a:r>
          </a:p>
          <a:p>
            <a:r>
              <a:rPr lang="en-US" dirty="0">
                <a:latin typeface="Arial" panose="020B0604020202020204" pitchFamily="34" charset="0"/>
                <a:cs typeface="Arial" panose="020B0604020202020204" pitchFamily="34" charset="0"/>
              </a:rPr>
              <a:t>Challenges and recommendations</a:t>
            </a:r>
          </a:p>
          <a:p>
            <a:r>
              <a:rPr lang="en-US" dirty="0">
                <a:latin typeface="Arial" panose="020B0604020202020204" pitchFamily="34" charset="0"/>
                <a:cs typeface="Arial" panose="020B0604020202020204" pitchFamily="34" charset="0"/>
              </a:rPr>
              <a:t>Next steps and future outlook</a:t>
            </a:r>
          </a:p>
        </p:txBody>
      </p:sp>
    </p:spTree>
    <p:extLst>
      <p:ext uri="{BB962C8B-B14F-4D97-AF65-F5344CB8AC3E}">
        <p14:creationId xmlns:p14="http://schemas.microsoft.com/office/powerpoint/2010/main" val="2948725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Vision &amp; Mission Statement/ERM Policy</a:t>
            </a:r>
          </a:p>
        </p:txBody>
      </p:sp>
      <p:sp>
        <p:nvSpPr>
          <p:cNvPr id="4" name="Content Placeholder 3">
            <a:extLst>
              <a:ext uri="{FF2B5EF4-FFF2-40B4-BE49-F238E27FC236}">
                <a16:creationId xmlns:a16="http://schemas.microsoft.com/office/drawing/2014/main" id="{D3D8C3A1-798C-17A3-F63F-3768F749C549}"/>
              </a:ext>
            </a:extLst>
          </p:cNvPr>
          <p:cNvSpPr>
            <a:spLocks noGrp="1"/>
          </p:cNvSpPr>
          <p:nvPr>
            <p:ph idx="1"/>
          </p:nvPr>
        </p:nvSpPr>
        <p:spPr>
          <a:xfrm>
            <a:off x="838203" y="1527244"/>
            <a:ext cx="10515600" cy="4351336"/>
          </a:xfrm>
        </p:spPr>
        <p:txBody>
          <a:bodyPr>
            <a:normAutofit/>
          </a:bodyPr>
          <a:lstStyle/>
          <a:p>
            <a:r>
              <a:rPr lang="en-US" dirty="0">
                <a:latin typeface="Arial" panose="020B0604020202020204" pitchFamily="34" charset="0"/>
                <a:cs typeface="Arial" panose="020B0604020202020204" pitchFamily="34" charset="0"/>
              </a:rPr>
              <a:t>[Insert utility’s vision &amp; mission statement or ERM policy here]</a:t>
            </a:r>
          </a:p>
        </p:txBody>
      </p:sp>
    </p:spTree>
    <p:extLst>
      <p:ext uri="{BB962C8B-B14F-4D97-AF65-F5344CB8AC3E}">
        <p14:creationId xmlns:p14="http://schemas.microsoft.com/office/powerpoint/2010/main" val="279269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ERM Governance Structure</a:t>
            </a:r>
          </a:p>
        </p:txBody>
      </p:sp>
      <p:sp>
        <p:nvSpPr>
          <p:cNvPr id="4" name="Content Placeholder 3">
            <a:extLst>
              <a:ext uri="{FF2B5EF4-FFF2-40B4-BE49-F238E27FC236}">
                <a16:creationId xmlns:a16="http://schemas.microsoft.com/office/drawing/2014/main" id="{D3D8C3A1-798C-17A3-F63F-3768F749C549}"/>
              </a:ext>
            </a:extLst>
          </p:cNvPr>
          <p:cNvSpPr>
            <a:spLocks noGrp="1"/>
          </p:cNvSpPr>
          <p:nvPr>
            <p:ph idx="1"/>
          </p:nvPr>
        </p:nvSpPr>
        <p:spPr>
          <a:xfrm>
            <a:off x="838203" y="1527244"/>
            <a:ext cx="10515600" cy="4351336"/>
          </a:xfrm>
        </p:spPr>
        <p:txBody>
          <a:bodyPr/>
          <a:lstStyle/>
          <a:p>
            <a:r>
              <a:rPr lang="en-US" dirty="0">
                <a:latin typeface="Arial" panose="020B0604020202020204" pitchFamily="34" charset="0"/>
                <a:cs typeface="Arial" panose="020B0604020202020204" pitchFamily="34" charset="0"/>
              </a:rPr>
              <a:t>[Insert utility’s ERM governance structure here]</a:t>
            </a:r>
          </a:p>
        </p:txBody>
      </p:sp>
    </p:spTree>
    <p:extLst>
      <p:ext uri="{BB962C8B-B14F-4D97-AF65-F5344CB8AC3E}">
        <p14:creationId xmlns:p14="http://schemas.microsoft.com/office/powerpoint/2010/main" val="1126675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normAutofit/>
          </a:bodyPr>
          <a:lstStyle/>
          <a:p>
            <a:pPr lvl="0"/>
            <a:r>
              <a:rPr lang="en-US" dirty="0">
                <a:latin typeface="Arial" panose="020B0604020202020204" pitchFamily="34" charset="0"/>
                <a:cs typeface="Arial" panose="020B0604020202020204" pitchFamily="34" charset="0"/>
              </a:rPr>
              <a:t>ERM Program Accomplishments &amp; Activities</a:t>
            </a:r>
          </a:p>
        </p:txBody>
      </p:sp>
      <p:sp>
        <p:nvSpPr>
          <p:cNvPr id="4" name="Content Placeholder 3">
            <a:extLst>
              <a:ext uri="{FF2B5EF4-FFF2-40B4-BE49-F238E27FC236}">
                <a16:creationId xmlns:a16="http://schemas.microsoft.com/office/drawing/2014/main" id="{D3D8C3A1-798C-17A3-F63F-3768F749C549}"/>
              </a:ext>
            </a:extLst>
          </p:cNvPr>
          <p:cNvSpPr>
            <a:spLocks noGrp="1"/>
          </p:cNvSpPr>
          <p:nvPr>
            <p:ph idx="1"/>
          </p:nvPr>
        </p:nvSpPr>
        <p:spPr>
          <a:xfrm>
            <a:off x="838203" y="1527244"/>
            <a:ext cx="10515600" cy="4351336"/>
          </a:xfrm>
        </p:spPr>
        <p:txBody>
          <a:bodyPr/>
          <a:lstStyle/>
          <a:p>
            <a:r>
              <a:rPr lang="en-US" dirty="0">
                <a:latin typeface="Arial" panose="020B0604020202020204" pitchFamily="34" charset="0"/>
                <a:cs typeface="Arial" panose="020B0604020202020204" pitchFamily="34" charset="0"/>
              </a:rPr>
              <a:t>[Include recent accomplishments (depending on the ERM program’s reporting schedule) of the ERM program such as conduction of workshops, interviews, update to risk register, identification of new risks, etc.]</a:t>
            </a:r>
          </a:p>
          <a:p>
            <a:r>
              <a:rPr lang="en-US" dirty="0">
                <a:latin typeface="Arial" panose="020B0604020202020204" pitchFamily="34" charset="0"/>
                <a:cs typeface="Arial" panose="020B0604020202020204" pitchFamily="34" charset="0"/>
              </a:rPr>
              <a:t>[Include staffing/personnel updates, if necessary]</a:t>
            </a:r>
          </a:p>
        </p:txBody>
      </p:sp>
    </p:spTree>
    <p:extLst>
      <p:ext uri="{BB962C8B-B14F-4D97-AF65-F5344CB8AC3E}">
        <p14:creationId xmlns:p14="http://schemas.microsoft.com/office/powerpoint/2010/main" val="4072516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2" y="365130"/>
            <a:ext cx="10888977" cy="1001658"/>
          </a:xfrm>
        </p:spPr>
        <p:txBody>
          <a:bodyPr>
            <a:normAutofit fontScale="90000"/>
          </a:bodyPr>
          <a:lstStyle/>
          <a:p>
            <a:pPr lvl="0"/>
            <a:r>
              <a:rPr lang="en-US" dirty="0">
                <a:latin typeface="Arial" panose="020B0604020202020204" pitchFamily="34" charset="0"/>
                <a:cs typeface="Arial" panose="020B0604020202020204" pitchFamily="34" charset="0"/>
              </a:rPr>
              <a:t>Quarterly Risk Management Program Update (Option 1)</a:t>
            </a:r>
          </a:p>
        </p:txBody>
      </p:sp>
      <p:sp>
        <p:nvSpPr>
          <p:cNvPr id="3" name="TextBox 2">
            <a:extLst>
              <a:ext uri="{FF2B5EF4-FFF2-40B4-BE49-F238E27FC236}">
                <a16:creationId xmlns:a16="http://schemas.microsoft.com/office/drawing/2014/main" id="{82524D55-DA65-0AA1-AED6-558626593C1D}"/>
              </a:ext>
            </a:extLst>
          </p:cNvPr>
          <p:cNvSpPr txBox="1"/>
          <p:nvPr/>
        </p:nvSpPr>
        <p:spPr>
          <a:xfrm>
            <a:off x="838201" y="1222400"/>
            <a:ext cx="10728249" cy="646331"/>
          </a:xfrm>
          <a:prstGeom prst="rect">
            <a:avLst/>
          </a:prstGeom>
          <a:noFill/>
        </p:spPr>
        <p:txBody>
          <a:bodyPr wrap="square" rtlCol="0">
            <a:spAutoFit/>
          </a:bodyPr>
          <a:lstStyle/>
          <a:p>
            <a:r>
              <a:rPr lang="en-IN" i="1" dirty="0">
                <a:latin typeface="Arial" panose="020B0604020202020204" pitchFamily="34" charset="0"/>
                <a:cs typeface="Arial" panose="020B0604020202020204" pitchFamily="34" charset="0"/>
              </a:rPr>
              <a:t>Today, </a:t>
            </a:r>
            <a:r>
              <a:rPr lang="en-IN" i="1" dirty="0">
                <a:solidFill>
                  <a:srgbClr val="FF0000"/>
                </a:solidFill>
                <a:latin typeface="Arial" panose="020B0604020202020204" pitchFamily="34" charset="0"/>
                <a:cs typeface="Arial" panose="020B0604020202020204" pitchFamily="34" charset="0"/>
              </a:rPr>
              <a:t>[Insert Utility Name]  </a:t>
            </a:r>
            <a:r>
              <a:rPr lang="en-IN" i="1" dirty="0">
                <a:latin typeface="Arial" panose="020B0604020202020204" pitchFamily="34" charset="0"/>
                <a:cs typeface="Arial" panose="020B0604020202020204" pitchFamily="34" charset="0"/>
              </a:rPr>
              <a:t>presents our quarterly progress in risk management, highlighting the utility’s response to risks and our commitment to strategic alignment.</a:t>
            </a:r>
          </a:p>
        </p:txBody>
      </p:sp>
      <p:sp>
        <p:nvSpPr>
          <p:cNvPr id="8" name="AutoShape 3">
            <a:extLst>
              <a:ext uri="{FF2B5EF4-FFF2-40B4-BE49-F238E27FC236}">
                <a16:creationId xmlns:a16="http://schemas.microsoft.com/office/drawing/2014/main" id="{7E3FD917-E36F-A590-E064-91F77C740C50}"/>
              </a:ext>
            </a:extLst>
          </p:cNvPr>
          <p:cNvSpPr>
            <a:spLocks noChangeArrowheads="1"/>
          </p:cNvSpPr>
          <p:nvPr/>
        </p:nvSpPr>
        <p:spPr bwMode="gray">
          <a:xfrm>
            <a:off x="865435" y="2312637"/>
            <a:ext cx="1657173" cy="855734"/>
          </a:xfrm>
          <a:prstGeom prst="homePlate">
            <a:avLst>
              <a:gd name="adj" fmla="val 15719"/>
            </a:avLst>
          </a:prstGeom>
          <a:solidFill>
            <a:srgbClr val="183775"/>
          </a:solidFill>
          <a:ln w="6350" algn="ctr">
            <a:noFill/>
            <a:miter lim="800000"/>
            <a:headEnd/>
            <a:tailEnd/>
          </a:ln>
        </p:spPr>
        <p:txBody>
          <a:bodyPr lIns="49846" tIns="49846" rIns="49846" bIns="49846" anchor="ctr"/>
          <a:lstStyle/>
          <a:p>
            <a:pPr>
              <a:spcBef>
                <a:spcPts val="554"/>
              </a:spcBef>
            </a:pPr>
            <a:endParaRPr lang="de-DE" sz="1100" b="1" dirty="0">
              <a:solidFill>
                <a:schemeClr val="bg1"/>
              </a:solidFill>
              <a:latin typeface="Arial" panose="020B0604020202020204" pitchFamily="34" charset="0"/>
              <a:cs typeface="Arial" panose="020B0604020202020204" pitchFamily="34" charset="0"/>
            </a:endParaRPr>
          </a:p>
        </p:txBody>
      </p:sp>
      <p:sp>
        <p:nvSpPr>
          <p:cNvPr id="9" name="Freeform 5">
            <a:extLst>
              <a:ext uri="{FF2B5EF4-FFF2-40B4-BE49-F238E27FC236}">
                <a16:creationId xmlns:a16="http://schemas.microsoft.com/office/drawing/2014/main" id="{EEE8A652-C1B7-05A2-0907-47C3645421B3}"/>
              </a:ext>
            </a:extLst>
          </p:cNvPr>
          <p:cNvSpPr>
            <a:spLocks/>
          </p:cNvSpPr>
          <p:nvPr/>
        </p:nvSpPr>
        <p:spPr bwMode="gray">
          <a:xfrm>
            <a:off x="2460009" y="2312636"/>
            <a:ext cx="8374020" cy="855734"/>
          </a:xfrm>
          <a:custGeom>
            <a:avLst/>
            <a:gdLst>
              <a:gd name="T0" fmla="*/ 2147483647 w 4538"/>
              <a:gd name="T1" fmla="*/ 0 h 1080"/>
              <a:gd name="T2" fmla="*/ 0 w 4538"/>
              <a:gd name="T3" fmla="*/ 0 h 1080"/>
              <a:gd name="T4" fmla="*/ 2147483647 w 4538"/>
              <a:gd name="T5" fmla="*/ 2147483647 h 1080"/>
              <a:gd name="T6" fmla="*/ 0 w 4538"/>
              <a:gd name="T7" fmla="*/ 2147483647 h 1080"/>
              <a:gd name="T8" fmla="*/ 2147483647 w 4538"/>
              <a:gd name="T9" fmla="*/ 2147483647 h 1080"/>
              <a:gd name="T10" fmla="*/ 2147483647 w 4538"/>
              <a:gd name="T11" fmla="*/ 0 h 1080"/>
              <a:gd name="T12" fmla="*/ 0 60000 65536"/>
              <a:gd name="T13" fmla="*/ 0 60000 65536"/>
              <a:gd name="T14" fmla="*/ 0 60000 65536"/>
              <a:gd name="T15" fmla="*/ 0 60000 65536"/>
              <a:gd name="T16" fmla="*/ 0 60000 65536"/>
              <a:gd name="T17" fmla="*/ 0 60000 65536"/>
              <a:gd name="T18" fmla="*/ 0 w 4538"/>
              <a:gd name="T19" fmla="*/ 0 h 1080"/>
              <a:gd name="T20" fmla="*/ 4538 w 4538"/>
              <a:gd name="T21" fmla="*/ 1080 h 1080"/>
            </a:gdLst>
            <a:ahLst/>
            <a:cxnLst>
              <a:cxn ang="T12">
                <a:pos x="T0" y="T1"/>
              </a:cxn>
              <a:cxn ang="T13">
                <a:pos x="T2" y="T3"/>
              </a:cxn>
              <a:cxn ang="T14">
                <a:pos x="T4" y="T5"/>
              </a:cxn>
              <a:cxn ang="T15">
                <a:pos x="T6" y="T7"/>
              </a:cxn>
              <a:cxn ang="T16">
                <a:pos x="T8" y="T9"/>
              </a:cxn>
              <a:cxn ang="T17">
                <a:pos x="T10" y="T11"/>
              </a:cxn>
            </a:cxnLst>
            <a:rect l="T18" t="T19" r="T20" b="T21"/>
            <a:pathLst>
              <a:path w="4538" h="1080">
                <a:moveTo>
                  <a:pt x="4538" y="0"/>
                </a:moveTo>
                <a:lnTo>
                  <a:pt x="0" y="0"/>
                </a:lnTo>
                <a:lnTo>
                  <a:pt x="105" y="541"/>
                </a:lnTo>
                <a:lnTo>
                  <a:pt x="0" y="1080"/>
                </a:lnTo>
                <a:lnTo>
                  <a:pt x="4538" y="1080"/>
                </a:lnTo>
                <a:lnTo>
                  <a:pt x="4538" y="0"/>
                </a:lnTo>
              </a:path>
            </a:pathLst>
          </a:custGeom>
          <a:solidFill>
            <a:srgbClr val="E5EAF3"/>
          </a:solidFill>
          <a:ln w="6350" cmpd="sng">
            <a:noFill/>
            <a:prstDash val="solid"/>
            <a:round/>
            <a:headEnd/>
            <a:tailEnd/>
          </a:ln>
        </p:spPr>
        <p:txBody>
          <a:bodyPr lIns="332308" tIns="49846" rIns="49846" bIns="49846" anchor="ctr"/>
          <a:lstStyle/>
          <a:p>
            <a:pPr marL="0" lvl="1" defTabSz="304808">
              <a:spcBef>
                <a:spcPts val="554"/>
              </a:spcBef>
              <a:buClr>
                <a:srgbClr val="97989A"/>
              </a:buClr>
              <a:tabLst>
                <a:tab pos="7866381" algn="r"/>
              </a:tabLst>
            </a:pPr>
            <a:r>
              <a:rPr lang="en-IN" altLang="de-DE" sz="1600" dirty="0">
                <a:latin typeface="Arial" panose="020B0604020202020204" pitchFamily="34" charset="0"/>
                <a:cs typeface="Arial" panose="020B0604020202020204" pitchFamily="34" charset="0"/>
              </a:rPr>
              <a:t>Introduction: Thank you for joining us for this quarter's risk management update, where we continuously assess and respond to our dynamic risk environment.</a:t>
            </a:r>
            <a:endParaRPr lang="de-DE" altLang="de-DE" sz="1600" dirty="0">
              <a:latin typeface="Arial" panose="020B0604020202020204" pitchFamily="34" charset="0"/>
              <a:cs typeface="Arial" panose="020B0604020202020204" pitchFamily="34" charset="0"/>
            </a:endParaRPr>
          </a:p>
        </p:txBody>
      </p:sp>
      <p:sp>
        <p:nvSpPr>
          <p:cNvPr id="10" name="AutoShape 3">
            <a:extLst>
              <a:ext uri="{FF2B5EF4-FFF2-40B4-BE49-F238E27FC236}">
                <a16:creationId xmlns:a16="http://schemas.microsoft.com/office/drawing/2014/main" id="{7B88C737-46AA-7B52-AAF3-0AA1319C2488}"/>
              </a:ext>
            </a:extLst>
          </p:cNvPr>
          <p:cNvSpPr>
            <a:spLocks noChangeArrowheads="1"/>
          </p:cNvSpPr>
          <p:nvPr/>
        </p:nvSpPr>
        <p:spPr bwMode="gray">
          <a:xfrm>
            <a:off x="865435" y="4246761"/>
            <a:ext cx="1657173" cy="855734"/>
          </a:xfrm>
          <a:prstGeom prst="homePlate">
            <a:avLst>
              <a:gd name="adj" fmla="val 15719"/>
            </a:avLst>
          </a:prstGeom>
          <a:solidFill>
            <a:srgbClr val="6D2077"/>
          </a:solidFill>
          <a:ln w="6350" algn="ctr">
            <a:noFill/>
            <a:miter lim="800000"/>
            <a:headEnd/>
            <a:tailEnd/>
          </a:ln>
        </p:spPr>
        <p:txBody>
          <a:bodyPr lIns="49846" tIns="49846" rIns="49846" bIns="49846" anchor="ctr"/>
          <a:lstStyle/>
          <a:p>
            <a:pPr>
              <a:spcBef>
                <a:spcPts val="554"/>
              </a:spcBef>
            </a:pPr>
            <a:endParaRPr lang="de-DE" sz="1100" b="1" dirty="0">
              <a:solidFill>
                <a:schemeClr val="bg1"/>
              </a:solidFill>
              <a:latin typeface="Arial" panose="020B0604020202020204" pitchFamily="34" charset="0"/>
              <a:cs typeface="Arial" panose="020B0604020202020204" pitchFamily="34" charset="0"/>
            </a:endParaRPr>
          </a:p>
        </p:txBody>
      </p:sp>
      <p:sp>
        <p:nvSpPr>
          <p:cNvPr id="11" name="AutoShape 3">
            <a:extLst>
              <a:ext uri="{FF2B5EF4-FFF2-40B4-BE49-F238E27FC236}">
                <a16:creationId xmlns:a16="http://schemas.microsoft.com/office/drawing/2014/main" id="{00C607C9-15FA-04D7-017E-693D7A15184A}"/>
              </a:ext>
            </a:extLst>
          </p:cNvPr>
          <p:cNvSpPr>
            <a:spLocks noChangeArrowheads="1"/>
          </p:cNvSpPr>
          <p:nvPr/>
        </p:nvSpPr>
        <p:spPr bwMode="gray">
          <a:xfrm>
            <a:off x="865435" y="3279871"/>
            <a:ext cx="1657173" cy="855734"/>
          </a:xfrm>
          <a:prstGeom prst="homePlate">
            <a:avLst>
              <a:gd name="adj" fmla="val 15719"/>
            </a:avLst>
          </a:prstGeom>
          <a:solidFill>
            <a:srgbClr val="3D3672"/>
          </a:solidFill>
          <a:ln w="6350" algn="ctr">
            <a:noFill/>
            <a:miter lim="800000"/>
            <a:headEnd/>
            <a:tailEnd/>
          </a:ln>
        </p:spPr>
        <p:txBody>
          <a:bodyPr lIns="49846" tIns="49846" rIns="49846" bIns="49846" anchor="ctr"/>
          <a:lstStyle/>
          <a:p>
            <a:pPr>
              <a:spcBef>
                <a:spcPts val="554"/>
              </a:spcBef>
            </a:pPr>
            <a:endParaRPr lang="de-DE" sz="1100" b="1" dirty="0">
              <a:solidFill>
                <a:schemeClr val="bg1"/>
              </a:solidFill>
              <a:latin typeface="Arial" panose="020B0604020202020204" pitchFamily="34" charset="0"/>
              <a:cs typeface="Arial" panose="020B0604020202020204" pitchFamily="34" charset="0"/>
            </a:endParaRPr>
          </a:p>
        </p:txBody>
      </p:sp>
      <p:sp>
        <p:nvSpPr>
          <p:cNvPr id="12" name="Freeform 5">
            <a:extLst>
              <a:ext uri="{FF2B5EF4-FFF2-40B4-BE49-F238E27FC236}">
                <a16:creationId xmlns:a16="http://schemas.microsoft.com/office/drawing/2014/main" id="{4196D74C-066B-5377-2843-1A42B8DDDDFD}"/>
              </a:ext>
            </a:extLst>
          </p:cNvPr>
          <p:cNvSpPr>
            <a:spLocks/>
          </p:cNvSpPr>
          <p:nvPr/>
        </p:nvSpPr>
        <p:spPr bwMode="gray">
          <a:xfrm>
            <a:off x="2460009" y="3255652"/>
            <a:ext cx="8374020" cy="855734"/>
          </a:xfrm>
          <a:custGeom>
            <a:avLst/>
            <a:gdLst>
              <a:gd name="T0" fmla="*/ 2147483647 w 4538"/>
              <a:gd name="T1" fmla="*/ 0 h 1080"/>
              <a:gd name="T2" fmla="*/ 0 w 4538"/>
              <a:gd name="T3" fmla="*/ 0 h 1080"/>
              <a:gd name="T4" fmla="*/ 2147483647 w 4538"/>
              <a:gd name="T5" fmla="*/ 2147483647 h 1080"/>
              <a:gd name="T6" fmla="*/ 0 w 4538"/>
              <a:gd name="T7" fmla="*/ 2147483647 h 1080"/>
              <a:gd name="T8" fmla="*/ 2147483647 w 4538"/>
              <a:gd name="T9" fmla="*/ 2147483647 h 1080"/>
              <a:gd name="T10" fmla="*/ 2147483647 w 4538"/>
              <a:gd name="T11" fmla="*/ 0 h 1080"/>
              <a:gd name="T12" fmla="*/ 0 60000 65536"/>
              <a:gd name="T13" fmla="*/ 0 60000 65536"/>
              <a:gd name="T14" fmla="*/ 0 60000 65536"/>
              <a:gd name="T15" fmla="*/ 0 60000 65536"/>
              <a:gd name="T16" fmla="*/ 0 60000 65536"/>
              <a:gd name="T17" fmla="*/ 0 60000 65536"/>
              <a:gd name="T18" fmla="*/ 0 w 4538"/>
              <a:gd name="T19" fmla="*/ 0 h 1080"/>
              <a:gd name="T20" fmla="*/ 4538 w 4538"/>
              <a:gd name="T21" fmla="*/ 1080 h 1080"/>
            </a:gdLst>
            <a:ahLst/>
            <a:cxnLst>
              <a:cxn ang="T12">
                <a:pos x="T0" y="T1"/>
              </a:cxn>
              <a:cxn ang="T13">
                <a:pos x="T2" y="T3"/>
              </a:cxn>
              <a:cxn ang="T14">
                <a:pos x="T4" y="T5"/>
              </a:cxn>
              <a:cxn ang="T15">
                <a:pos x="T6" y="T7"/>
              </a:cxn>
              <a:cxn ang="T16">
                <a:pos x="T8" y="T9"/>
              </a:cxn>
              <a:cxn ang="T17">
                <a:pos x="T10" y="T11"/>
              </a:cxn>
            </a:cxnLst>
            <a:rect l="T18" t="T19" r="T20" b="T21"/>
            <a:pathLst>
              <a:path w="4538" h="1080">
                <a:moveTo>
                  <a:pt x="4538" y="0"/>
                </a:moveTo>
                <a:lnTo>
                  <a:pt x="0" y="0"/>
                </a:lnTo>
                <a:lnTo>
                  <a:pt x="105" y="541"/>
                </a:lnTo>
                <a:lnTo>
                  <a:pt x="0" y="1080"/>
                </a:lnTo>
                <a:lnTo>
                  <a:pt x="4538" y="1080"/>
                </a:lnTo>
                <a:lnTo>
                  <a:pt x="4538" y="0"/>
                </a:lnTo>
              </a:path>
            </a:pathLst>
          </a:custGeom>
          <a:solidFill>
            <a:srgbClr val="E5EAF3"/>
          </a:solidFill>
          <a:ln w="6350" cmpd="sng">
            <a:noFill/>
            <a:prstDash val="solid"/>
            <a:round/>
            <a:headEnd/>
            <a:tailEnd/>
          </a:ln>
        </p:spPr>
        <p:txBody>
          <a:bodyPr lIns="332308" tIns="49846" rIns="49846" bIns="49846" anchor="ctr"/>
          <a:lstStyle/>
          <a:p>
            <a:pPr marL="0" lvl="1" defTabSz="304808">
              <a:spcBef>
                <a:spcPts val="554"/>
              </a:spcBef>
              <a:buClr>
                <a:srgbClr val="97989A"/>
              </a:buClr>
              <a:tabLst>
                <a:tab pos="7866381" algn="r"/>
              </a:tabLst>
            </a:pPr>
            <a:r>
              <a:rPr lang="en-IN" altLang="de-DE" sz="1600" dirty="0">
                <a:latin typeface="Arial" panose="020B0604020202020204" pitchFamily="34" charset="0"/>
                <a:cs typeface="Arial" panose="020B0604020202020204" pitchFamily="34" charset="0"/>
              </a:rPr>
              <a:t>Overview: During this quarter, we have actively aligned our risk management initiatives with our strategic goals, emphasizing proactive mitigation to enhance our operational resilience.</a:t>
            </a:r>
            <a:endParaRPr lang="de-DE" altLang="de-DE" sz="1600" dirty="0">
              <a:latin typeface="Arial" panose="020B0604020202020204" pitchFamily="34" charset="0"/>
              <a:cs typeface="Arial" panose="020B0604020202020204" pitchFamily="34" charset="0"/>
            </a:endParaRPr>
          </a:p>
        </p:txBody>
      </p:sp>
      <p:sp>
        <p:nvSpPr>
          <p:cNvPr id="13" name="Freeform 5">
            <a:extLst>
              <a:ext uri="{FF2B5EF4-FFF2-40B4-BE49-F238E27FC236}">
                <a16:creationId xmlns:a16="http://schemas.microsoft.com/office/drawing/2014/main" id="{D0A844F4-E0F8-A737-779D-914B44D6D46F}"/>
              </a:ext>
            </a:extLst>
          </p:cNvPr>
          <p:cNvSpPr>
            <a:spLocks/>
          </p:cNvSpPr>
          <p:nvPr/>
        </p:nvSpPr>
        <p:spPr bwMode="gray">
          <a:xfrm>
            <a:off x="2460009" y="4222542"/>
            <a:ext cx="8374020" cy="855734"/>
          </a:xfrm>
          <a:custGeom>
            <a:avLst/>
            <a:gdLst>
              <a:gd name="T0" fmla="*/ 2147483647 w 4538"/>
              <a:gd name="T1" fmla="*/ 0 h 1080"/>
              <a:gd name="T2" fmla="*/ 0 w 4538"/>
              <a:gd name="T3" fmla="*/ 0 h 1080"/>
              <a:gd name="T4" fmla="*/ 2147483647 w 4538"/>
              <a:gd name="T5" fmla="*/ 2147483647 h 1080"/>
              <a:gd name="T6" fmla="*/ 0 w 4538"/>
              <a:gd name="T7" fmla="*/ 2147483647 h 1080"/>
              <a:gd name="T8" fmla="*/ 2147483647 w 4538"/>
              <a:gd name="T9" fmla="*/ 2147483647 h 1080"/>
              <a:gd name="T10" fmla="*/ 2147483647 w 4538"/>
              <a:gd name="T11" fmla="*/ 0 h 1080"/>
              <a:gd name="T12" fmla="*/ 0 60000 65536"/>
              <a:gd name="T13" fmla="*/ 0 60000 65536"/>
              <a:gd name="T14" fmla="*/ 0 60000 65536"/>
              <a:gd name="T15" fmla="*/ 0 60000 65536"/>
              <a:gd name="T16" fmla="*/ 0 60000 65536"/>
              <a:gd name="T17" fmla="*/ 0 60000 65536"/>
              <a:gd name="T18" fmla="*/ 0 w 4538"/>
              <a:gd name="T19" fmla="*/ 0 h 1080"/>
              <a:gd name="T20" fmla="*/ 4538 w 4538"/>
              <a:gd name="T21" fmla="*/ 1080 h 1080"/>
            </a:gdLst>
            <a:ahLst/>
            <a:cxnLst>
              <a:cxn ang="T12">
                <a:pos x="T0" y="T1"/>
              </a:cxn>
              <a:cxn ang="T13">
                <a:pos x="T2" y="T3"/>
              </a:cxn>
              <a:cxn ang="T14">
                <a:pos x="T4" y="T5"/>
              </a:cxn>
              <a:cxn ang="T15">
                <a:pos x="T6" y="T7"/>
              </a:cxn>
              <a:cxn ang="T16">
                <a:pos x="T8" y="T9"/>
              </a:cxn>
              <a:cxn ang="T17">
                <a:pos x="T10" y="T11"/>
              </a:cxn>
            </a:cxnLst>
            <a:rect l="T18" t="T19" r="T20" b="T21"/>
            <a:pathLst>
              <a:path w="4538" h="1080">
                <a:moveTo>
                  <a:pt x="4538" y="0"/>
                </a:moveTo>
                <a:lnTo>
                  <a:pt x="0" y="0"/>
                </a:lnTo>
                <a:lnTo>
                  <a:pt x="105" y="541"/>
                </a:lnTo>
                <a:lnTo>
                  <a:pt x="0" y="1080"/>
                </a:lnTo>
                <a:lnTo>
                  <a:pt x="4538" y="1080"/>
                </a:lnTo>
                <a:lnTo>
                  <a:pt x="4538" y="0"/>
                </a:lnTo>
              </a:path>
            </a:pathLst>
          </a:custGeom>
          <a:solidFill>
            <a:srgbClr val="E5EAF3"/>
          </a:solidFill>
          <a:ln w="6350" cmpd="sng">
            <a:noFill/>
            <a:prstDash val="solid"/>
            <a:round/>
            <a:headEnd/>
            <a:tailEnd/>
          </a:ln>
        </p:spPr>
        <p:txBody>
          <a:bodyPr lIns="332308" tIns="49846" rIns="49846" bIns="49846" anchor="ctr"/>
          <a:lstStyle/>
          <a:p>
            <a:pPr marL="0" lvl="1" defTabSz="304808">
              <a:spcBef>
                <a:spcPts val="554"/>
              </a:spcBef>
              <a:buClr>
                <a:srgbClr val="97989A"/>
              </a:buClr>
              <a:tabLst>
                <a:tab pos="7866381" algn="r"/>
              </a:tabLst>
            </a:pPr>
            <a:r>
              <a:rPr lang="en-IN" altLang="de-DE" sz="1600" dirty="0">
                <a:latin typeface="Arial" panose="020B0604020202020204" pitchFamily="34" charset="0"/>
                <a:cs typeface="Arial" panose="020B0604020202020204" pitchFamily="34" charset="0"/>
              </a:rPr>
              <a:t>Cadence Decision: Our commitment to quarterly updates supports our ability to rapidly adapt to new information, keeping the board closely connected with our risk management progress and challenges.</a:t>
            </a:r>
            <a:endParaRPr lang="de-DE" altLang="de-DE" sz="1600" dirty="0">
              <a:latin typeface="Arial" panose="020B0604020202020204" pitchFamily="34" charset="0"/>
              <a:cs typeface="Arial" panose="020B0604020202020204" pitchFamily="34" charset="0"/>
            </a:endParaRPr>
          </a:p>
        </p:txBody>
      </p:sp>
      <p:pic>
        <p:nvPicPr>
          <p:cNvPr id="14" name="Graphic 13" descr="Teacher outline">
            <a:extLst>
              <a:ext uri="{FF2B5EF4-FFF2-40B4-BE49-F238E27FC236}">
                <a16:creationId xmlns:a16="http://schemas.microsoft.com/office/drawing/2014/main" id="{E79EBB87-1A3A-DD41-AD08-045DBA0B02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8710" y="2336239"/>
            <a:ext cx="914400" cy="777916"/>
          </a:xfrm>
          <a:prstGeom prst="rect">
            <a:avLst/>
          </a:prstGeom>
        </p:spPr>
      </p:pic>
      <p:grpSp>
        <p:nvGrpSpPr>
          <p:cNvPr id="15" name="Group 44" descr="Business&#10;Business and marketing Icons&#10;Analytics Icon">
            <a:extLst>
              <a:ext uri="{FF2B5EF4-FFF2-40B4-BE49-F238E27FC236}">
                <a16:creationId xmlns:a16="http://schemas.microsoft.com/office/drawing/2014/main" id="{ECA9E5DA-D0F2-045B-CEC8-E3CE234CDB03}"/>
              </a:ext>
            </a:extLst>
          </p:cNvPr>
          <p:cNvGrpSpPr>
            <a:grpSpLocks noChangeAspect="1"/>
          </p:cNvGrpSpPr>
          <p:nvPr/>
        </p:nvGrpSpPr>
        <p:grpSpPr bwMode="auto">
          <a:xfrm>
            <a:off x="1180196" y="3375692"/>
            <a:ext cx="780854" cy="664091"/>
            <a:chOff x="468" y="1946"/>
            <a:chExt cx="856" cy="728"/>
          </a:xfrm>
          <a:solidFill>
            <a:schemeClr val="bg1"/>
          </a:solidFill>
        </p:grpSpPr>
        <p:sp>
          <p:nvSpPr>
            <p:cNvPr id="16" name="Freeform 45">
              <a:extLst>
                <a:ext uri="{FF2B5EF4-FFF2-40B4-BE49-F238E27FC236}">
                  <a16:creationId xmlns:a16="http://schemas.microsoft.com/office/drawing/2014/main" id="{D68B949C-44E2-F091-9B78-C34AE5683F09}"/>
                </a:ext>
              </a:extLst>
            </p:cNvPr>
            <p:cNvSpPr>
              <a:spLocks/>
            </p:cNvSpPr>
            <p:nvPr/>
          </p:nvSpPr>
          <p:spPr bwMode="auto">
            <a:xfrm>
              <a:off x="1192" y="1952"/>
              <a:ext cx="128" cy="124"/>
            </a:xfrm>
            <a:custGeom>
              <a:avLst/>
              <a:gdLst>
                <a:gd name="T0" fmla="*/ 128 w 128"/>
                <a:gd name="T1" fmla="*/ 124 h 124"/>
                <a:gd name="T2" fmla="*/ 0 w 128"/>
                <a:gd name="T3" fmla="*/ 124 h 124"/>
                <a:gd name="T4" fmla="*/ 0 w 128"/>
                <a:gd name="T5" fmla="*/ 0 h 124"/>
                <a:gd name="T6" fmla="*/ 18 w 128"/>
                <a:gd name="T7" fmla="*/ 0 h 124"/>
                <a:gd name="T8" fmla="*/ 18 w 128"/>
                <a:gd name="T9" fmla="*/ 106 h 124"/>
                <a:gd name="T10" fmla="*/ 128 w 128"/>
                <a:gd name="T11" fmla="*/ 106 h 124"/>
                <a:gd name="T12" fmla="*/ 128 w 128"/>
                <a:gd name="T13" fmla="*/ 124 h 124"/>
              </a:gdLst>
              <a:ahLst/>
              <a:cxnLst>
                <a:cxn ang="0">
                  <a:pos x="T0" y="T1"/>
                </a:cxn>
                <a:cxn ang="0">
                  <a:pos x="T2" y="T3"/>
                </a:cxn>
                <a:cxn ang="0">
                  <a:pos x="T4" y="T5"/>
                </a:cxn>
                <a:cxn ang="0">
                  <a:pos x="T6" y="T7"/>
                </a:cxn>
                <a:cxn ang="0">
                  <a:pos x="T8" y="T9"/>
                </a:cxn>
                <a:cxn ang="0">
                  <a:pos x="T10" y="T11"/>
                </a:cxn>
                <a:cxn ang="0">
                  <a:pos x="T12" y="T13"/>
                </a:cxn>
              </a:cxnLst>
              <a:rect l="0" t="0" r="r" b="b"/>
              <a:pathLst>
                <a:path w="128" h="124">
                  <a:moveTo>
                    <a:pt x="128" y="124"/>
                  </a:moveTo>
                  <a:lnTo>
                    <a:pt x="0" y="124"/>
                  </a:lnTo>
                  <a:lnTo>
                    <a:pt x="0" y="0"/>
                  </a:lnTo>
                  <a:lnTo>
                    <a:pt x="18" y="0"/>
                  </a:lnTo>
                  <a:lnTo>
                    <a:pt x="18" y="106"/>
                  </a:lnTo>
                  <a:lnTo>
                    <a:pt x="128" y="106"/>
                  </a:lnTo>
                  <a:lnTo>
                    <a:pt x="128" y="12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46">
              <a:extLst>
                <a:ext uri="{FF2B5EF4-FFF2-40B4-BE49-F238E27FC236}">
                  <a16:creationId xmlns:a16="http://schemas.microsoft.com/office/drawing/2014/main" id="{0E0B7E30-D777-C179-391B-21C574F5269D}"/>
                </a:ext>
              </a:extLst>
            </p:cNvPr>
            <p:cNvSpPr>
              <a:spLocks noEditPoints="1"/>
            </p:cNvSpPr>
            <p:nvPr/>
          </p:nvSpPr>
          <p:spPr bwMode="auto">
            <a:xfrm>
              <a:off x="1024" y="2386"/>
              <a:ext cx="240" cy="240"/>
            </a:xfrm>
            <a:custGeom>
              <a:avLst/>
              <a:gdLst>
                <a:gd name="T0" fmla="*/ 120 w 240"/>
                <a:gd name="T1" fmla="*/ 240 h 240"/>
                <a:gd name="T2" fmla="*/ 96 w 240"/>
                <a:gd name="T3" fmla="*/ 236 h 240"/>
                <a:gd name="T4" fmla="*/ 54 w 240"/>
                <a:gd name="T5" fmla="*/ 218 h 240"/>
                <a:gd name="T6" fmla="*/ 20 w 240"/>
                <a:gd name="T7" fmla="*/ 186 h 240"/>
                <a:gd name="T8" fmla="*/ 2 w 240"/>
                <a:gd name="T9" fmla="*/ 144 h 240"/>
                <a:gd name="T10" fmla="*/ 0 w 240"/>
                <a:gd name="T11" fmla="*/ 120 h 240"/>
                <a:gd name="T12" fmla="*/ 0 w 240"/>
                <a:gd name="T13" fmla="*/ 106 h 240"/>
                <a:gd name="T14" fmla="*/ 10 w 240"/>
                <a:gd name="T15" fmla="*/ 72 h 240"/>
                <a:gd name="T16" fmla="*/ 36 w 240"/>
                <a:gd name="T17" fmla="*/ 34 h 240"/>
                <a:gd name="T18" fmla="*/ 74 w 240"/>
                <a:gd name="T19" fmla="*/ 8 h 240"/>
                <a:gd name="T20" fmla="*/ 108 w 240"/>
                <a:gd name="T21" fmla="*/ 0 h 240"/>
                <a:gd name="T22" fmla="*/ 120 w 240"/>
                <a:gd name="T23" fmla="*/ 0 h 240"/>
                <a:gd name="T24" fmla="*/ 144 w 240"/>
                <a:gd name="T25" fmla="*/ 2 h 240"/>
                <a:gd name="T26" fmla="*/ 188 w 240"/>
                <a:gd name="T27" fmla="*/ 20 h 240"/>
                <a:gd name="T28" fmla="*/ 220 w 240"/>
                <a:gd name="T29" fmla="*/ 52 h 240"/>
                <a:gd name="T30" fmla="*/ 238 w 240"/>
                <a:gd name="T31" fmla="*/ 96 h 240"/>
                <a:gd name="T32" fmla="*/ 240 w 240"/>
                <a:gd name="T33" fmla="*/ 120 h 240"/>
                <a:gd name="T34" fmla="*/ 240 w 240"/>
                <a:gd name="T35" fmla="*/ 132 h 240"/>
                <a:gd name="T36" fmla="*/ 230 w 240"/>
                <a:gd name="T37" fmla="*/ 166 h 240"/>
                <a:gd name="T38" fmla="*/ 206 w 240"/>
                <a:gd name="T39" fmla="*/ 204 h 240"/>
                <a:gd name="T40" fmla="*/ 166 w 240"/>
                <a:gd name="T41" fmla="*/ 230 h 240"/>
                <a:gd name="T42" fmla="*/ 132 w 240"/>
                <a:gd name="T43" fmla="*/ 238 h 240"/>
                <a:gd name="T44" fmla="*/ 120 w 240"/>
                <a:gd name="T45" fmla="*/ 240 h 240"/>
                <a:gd name="T46" fmla="*/ 120 w 240"/>
                <a:gd name="T47" fmla="*/ 18 h 240"/>
                <a:gd name="T48" fmla="*/ 80 w 240"/>
                <a:gd name="T49" fmla="*/ 26 h 240"/>
                <a:gd name="T50" fmla="*/ 48 w 240"/>
                <a:gd name="T51" fmla="*/ 48 h 240"/>
                <a:gd name="T52" fmla="*/ 26 w 240"/>
                <a:gd name="T53" fmla="*/ 80 h 240"/>
                <a:gd name="T54" fmla="*/ 18 w 240"/>
                <a:gd name="T55" fmla="*/ 120 h 240"/>
                <a:gd name="T56" fmla="*/ 20 w 240"/>
                <a:gd name="T57" fmla="*/ 140 h 240"/>
                <a:gd name="T58" fmla="*/ 36 w 240"/>
                <a:gd name="T59" fmla="*/ 176 h 240"/>
                <a:gd name="T60" fmla="*/ 64 w 240"/>
                <a:gd name="T61" fmla="*/ 204 h 240"/>
                <a:gd name="T62" fmla="*/ 100 w 240"/>
                <a:gd name="T63" fmla="*/ 220 h 240"/>
                <a:gd name="T64" fmla="*/ 120 w 240"/>
                <a:gd name="T65" fmla="*/ 222 h 240"/>
                <a:gd name="T66" fmla="*/ 160 w 240"/>
                <a:gd name="T67" fmla="*/ 214 h 240"/>
                <a:gd name="T68" fmla="*/ 192 w 240"/>
                <a:gd name="T69" fmla="*/ 192 h 240"/>
                <a:gd name="T70" fmla="*/ 214 w 240"/>
                <a:gd name="T71" fmla="*/ 158 h 240"/>
                <a:gd name="T72" fmla="*/ 222 w 240"/>
                <a:gd name="T73" fmla="*/ 120 h 240"/>
                <a:gd name="T74" fmla="*/ 220 w 240"/>
                <a:gd name="T75" fmla="*/ 98 h 240"/>
                <a:gd name="T76" fmla="*/ 204 w 240"/>
                <a:gd name="T77" fmla="*/ 62 h 240"/>
                <a:gd name="T78" fmla="*/ 178 w 240"/>
                <a:gd name="T79" fmla="*/ 34 h 240"/>
                <a:gd name="T80" fmla="*/ 140 w 240"/>
                <a:gd name="T81" fmla="*/ 20 h 240"/>
                <a:gd name="T82" fmla="*/ 120 w 240"/>
                <a:gd name="T83" fmla="*/ 18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40" h="240">
                  <a:moveTo>
                    <a:pt x="120" y="240"/>
                  </a:moveTo>
                  <a:lnTo>
                    <a:pt x="120" y="240"/>
                  </a:lnTo>
                  <a:lnTo>
                    <a:pt x="108" y="238"/>
                  </a:lnTo>
                  <a:lnTo>
                    <a:pt x="96" y="236"/>
                  </a:lnTo>
                  <a:lnTo>
                    <a:pt x="74" y="230"/>
                  </a:lnTo>
                  <a:lnTo>
                    <a:pt x="54" y="218"/>
                  </a:lnTo>
                  <a:lnTo>
                    <a:pt x="36" y="204"/>
                  </a:lnTo>
                  <a:lnTo>
                    <a:pt x="20" y="186"/>
                  </a:lnTo>
                  <a:lnTo>
                    <a:pt x="10" y="166"/>
                  </a:lnTo>
                  <a:lnTo>
                    <a:pt x="2" y="144"/>
                  </a:lnTo>
                  <a:lnTo>
                    <a:pt x="0" y="132"/>
                  </a:lnTo>
                  <a:lnTo>
                    <a:pt x="0" y="120"/>
                  </a:lnTo>
                  <a:lnTo>
                    <a:pt x="0" y="120"/>
                  </a:lnTo>
                  <a:lnTo>
                    <a:pt x="0" y="106"/>
                  </a:lnTo>
                  <a:lnTo>
                    <a:pt x="2" y="96"/>
                  </a:lnTo>
                  <a:lnTo>
                    <a:pt x="10" y="72"/>
                  </a:lnTo>
                  <a:lnTo>
                    <a:pt x="20" y="52"/>
                  </a:lnTo>
                  <a:lnTo>
                    <a:pt x="36" y="34"/>
                  </a:lnTo>
                  <a:lnTo>
                    <a:pt x="54" y="20"/>
                  </a:lnTo>
                  <a:lnTo>
                    <a:pt x="74" y="8"/>
                  </a:lnTo>
                  <a:lnTo>
                    <a:pt x="96" y="2"/>
                  </a:lnTo>
                  <a:lnTo>
                    <a:pt x="108" y="0"/>
                  </a:lnTo>
                  <a:lnTo>
                    <a:pt x="120" y="0"/>
                  </a:lnTo>
                  <a:lnTo>
                    <a:pt x="120" y="0"/>
                  </a:lnTo>
                  <a:lnTo>
                    <a:pt x="132" y="0"/>
                  </a:lnTo>
                  <a:lnTo>
                    <a:pt x="144" y="2"/>
                  </a:lnTo>
                  <a:lnTo>
                    <a:pt x="166" y="8"/>
                  </a:lnTo>
                  <a:lnTo>
                    <a:pt x="188" y="20"/>
                  </a:lnTo>
                  <a:lnTo>
                    <a:pt x="206" y="34"/>
                  </a:lnTo>
                  <a:lnTo>
                    <a:pt x="220" y="52"/>
                  </a:lnTo>
                  <a:lnTo>
                    <a:pt x="230" y="72"/>
                  </a:lnTo>
                  <a:lnTo>
                    <a:pt x="238" y="96"/>
                  </a:lnTo>
                  <a:lnTo>
                    <a:pt x="240" y="106"/>
                  </a:lnTo>
                  <a:lnTo>
                    <a:pt x="240" y="120"/>
                  </a:lnTo>
                  <a:lnTo>
                    <a:pt x="240" y="120"/>
                  </a:lnTo>
                  <a:lnTo>
                    <a:pt x="240" y="132"/>
                  </a:lnTo>
                  <a:lnTo>
                    <a:pt x="238" y="144"/>
                  </a:lnTo>
                  <a:lnTo>
                    <a:pt x="230" y="166"/>
                  </a:lnTo>
                  <a:lnTo>
                    <a:pt x="220" y="186"/>
                  </a:lnTo>
                  <a:lnTo>
                    <a:pt x="206" y="204"/>
                  </a:lnTo>
                  <a:lnTo>
                    <a:pt x="188" y="218"/>
                  </a:lnTo>
                  <a:lnTo>
                    <a:pt x="166" y="230"/>
                  </a:lnTo>
                  <a:lnTo>
                    <a:pt x="144" y="236"/>
                  </a:lnTo>
                  <a:lnTo>
                    <a:pt x="132" y="238"/>
                  </a:lnTo>
                  <a:lnTo>
                    <a:pt x="120" y="240"/>
                  </a:lnTo>
                  <a:lnTo>
                    <a:pt x="120" y="240"/>
                  </a:lnTo>
                  <a:close/>
                  <a:moveTo>
                    <a:pt x="120" y="18"/>
                  </a:moveTo>
                  <a:lnTo>
                    <a:pt x="120" y="18"/>
                  </a:lnTo>
                  <a:lnTo>
                    <a:pt x="100" y="20"/>
                  </a:lnTo>
                  <a:lnTo>
                    <a:pt x="80" y="26"/>
                  </a:lnTo>
                  <a:lnTo>
                    <a:pt x="64" y="34"/>
                  </a:lnTo>
                  <a:lnTo>
                    <a:pt x="48" y="48"/>
                  </a:lnTo>
                  <a:lnTo>
                    <a:pt x="36" y="62"/>
                  </a:lnTo>
                  <a:lnTo>
                    <a:pt x="26" y="80"/>
                  </a:lnTo>
                  <a:lnTo>
                    <a:pt x="20" y="98"/>
                  </a:lnTo>
                  <a:lnTo>
                    <a:pt x="18" y="120"/>
                  </a:lnTo>
                  <a:lnTo>
                    <a:pt x="18" y="120"/>
                  </a:lnTo>
                  <a:lnTo>
                    <a:pt x="20" y="140"/>
                  </a:lnTo>
                  <a:lnTo>
                    <a:pt x="26" y="158"/>
                  </a:lnTo>
                  <a:lnTo>
                    <a:pt x="36" y="176"/>
                  </a:lnTo>
                  <a:lnTo>
                    <a:pt x="48" y="192"/>
                  </a:lnTo>
                  <a:lnTo>
                    <a:pt x="64" y="204"/>
                  </a:lnTo>
                  <a:lnTo>
                    <a:pt x="80" y="214"/>
                  </a:lnTo>
                  <a:lnTo>
                    <a:pt x="100" y="220"/>
                  </a:lnTo>
                  <a:lnTo>
                    <a:pt x="120" y="222"/>
                  </a:lnTo>
                  <a:lnTo>
                    <a:pt x="120" y="222"/>
                  </a:lnTo>
                  <a:lnTo>
                    <a:pt x="140" y="220"/>
                  </a:lnTo>
                  <a:lnTo>
                    <a:pt x="160" y="214"/>
                  </a:lnTo>
                  <a:lnTo>
                    <a:pt x="178" y="204"/>
                  </a:lnTo>
                  <a:lnTo>
                    <a:pt x="192" y="192"/>
                  </a:lnTo>
                  <a:lnTo>
                    <a:pt x="204" y="176"/>
                  </a:lnTo>
                  <a:lnTo>
                    <a:pt x="214" y="158"/>
                  </a:lnTo>
                  <a:lnTo>
                    <a:pt x="220" y="140"/>
                  </a:lnTo>
                  <a:lnTo>
                    <a:pt x="222" y="120"/>
                  </a:lnTo>
                  <a:lnTo>
                    <a:pt x="222" y="120"/>
                  </a:lnTo>
                  <a:lnTo>
                    <a:pt x="220" y="98"/>
                  </a:lnTo>
                  <a:lnTo>
                    <a:pt x="214" y="80"/>
                  </a:lnTo>
                  <a:lnTo>
                    <a:pt x="204" y="62"/>
                  </a:lnTo>
                  <a:lnTo>
                    <a:pt x="192" y="48"/>
                  </a:lnTo>
                  <a:lnTo>
                    <a:pt x="178" y="34"/>
                  </a:lnTo>
                  <a:lnTo>
                    <a:pt x="160" y="26"/>
                  </a:lnTo>
                  <a:lnTo>
                    <a:pt x="140" y="20"/>
                  </a:lnTo>
                  <a:lnTo>
                    <a:pt x="120" y="18"/>
                  </a:lnTo>
                  <a:lnTo>
                    <a:pt x="120" y="18"/>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47">
              <a:extLst>
                <a:ext uri="{FF2B5EF4-FFF2-40B4-BE49-F238E27FC236}">
                  <a16:creationId xmlns:a16="http://schemas.microsoft.com/office/drawing/2014/main" id="{8B781D36-6514-EA99-3031-404CC7C8158D}"/>
                </a:ext>
              </a:extLst>
            </p:cNvPr>
            <p:cNvSpPr>
              <a:spLocks/>
            </p:cNvSpPr>
            <p:nvPr/>
          </p:nvSpPr>
          <p:spPr bwMode="auto">
            <a:xfrm>
              <a:off x="1056" y="2498"/>
              <a:ext cx="176" cy="102"/>
            </a:xfrm>
            <a:custGeom>
              <a:avLst/>
              <a:gdLst>
                <a:gd name="T0" fmla="*/ 12 w 176"/>
                <a:gd name="T1" fmla="*/ 102 h 102"/>
                <a:gd name="T2" fmla="*/ 0 w 176"/>
                <a:gd name="T3" fmla="*/ 88 h 102"/>
                <a:gd name="T4" fmla="*/ 88 w 176"/>
                <a:gd name="T5" fmla="*/ 0 h 102"/>
                <a:gd name="T6" fmla="*/ 176 w 176"/>
                <a:gd name="T7" fmla="*/ 88 h 102"/>
                <a:gd name="T8" fmla="*/ 164 w 176"/>
                <a:gd name="T9" fmla="*/ 100 h 102"/>
                <a:gd name="T10" fmla="*/ 88 w 176"/>
                <a:gd name="T11" fmla="*/ 26 h 102"/>
                <a:gd name="T12" fmla="*/ 12 w 176"/>
                <a:gd name="T13" fmla="*/ 102 h 102"/>
              </a:gdLst>
              <a:ahLst/>
              <a:cxnLst>
                <a:cxn ang="0">
                  <a:pos x="T0" y="T1"/>
                </a:cxn>
                <a:cxn ang="0">
                  <a:pos x="T2" y="T3"/>
                </a:cxn>
                <a:cxn ang="0">
                  <a:pos x="T4" y="T5"/>
                </a:cxn>
                <a:cxn ang="0">
                  <a:pos x="T6" y="T7"/>
                </a:cxn>
                <a:cxn ang="0">
                  <a:pos x="T8" y="T9"/>
                </a:cxn>
                <a:cxn ang="0">
                  <a:pos x="T10" y="T11"/>
                </a:cxn>
                <a:cxn ang="0">
                  <a:pos x="T12" y="T13"/>
                </a:cxn>
              </a:cxnLst>
              <a:rect l="0" t="0" r="r" b="b"/>
              <a:pathLst>
                <a:path w="176" h="102">
                  <a:moveTo>
                    <a:pt x="12" y="102"/>
                  </a:moveTo>
                  <a:lnTo>
                    <a:pt x="0" y="88"/>
                  </a:lnTo>
                  <a:lnTo>
                    <a:pt x="88" y="0"/>
                  </a:lnTo>
                  <a:lnTo>
                    <a:pt x="176" y="88"/>
                  </a:lnTo>
                  <a:lnTo>
                    <a:pt x="164" y="100"/>
                  </a:lnTo>
                  <a:lnTo>
                    <a:pt x="88" y="26"/>
                  </a:lnTo>
                  <a:lnTo>
                    <a:pt x="12" y="102"/>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48">
              <a:extLst>
                <a:ext uri="{FF2B5EF4-FFF2-40B4-BE49-F238E27FC236}">
                  <a16:creationId xmlns:a16="http://schemas.microsoft.com/office/drawing/2014/main" id="{794045D7-1FBA-C039-8E25-BA411068012E}"/>
                </a:ext>
              </a:extLst>
            </p:cNvPr>
            <p:cNvSpPr>
              <a:spLocks/>
            </p:cNvSpPr>
            <p:nvPr/>
          </p:nvSpPr>
          <p:spPr bwMode="auto">
            <a:xfrm>
              <a:off x="468" y="2056"/>
              <a:ext cx="274" cy="502"/>
            </a:xfrm>
            <a:custGeom>
              <a:avLst/>
              <a:gdLst>
                <a:gd name="T0" fmla="*/ 240 w 274"/>
                <a:gd name="T1" fmla="*/ 502 h 502"/>
                <a:gd name="T2" fmla="*/ 190 w 274"/>
                <a:gd name="T3" fmla="*/ 496 h 502"/>
                <a:gd name="T4" fmla="*/ 146 w 274"/>
                <a:gd name="T5" fmla="*/ 480 h 502"/>
                <a:gd name="T6" fmla="*/ 104 w 274"/>
                <a:gd name="T7" fmla="*/ 458 h 502"/>
                <a:gd name="T8" fmla="*/ 70 w 274"/>
                <a:gd name="T9" fmla="*/ 428 h 502"/>
                <a:gd name="T10" fmla="*/ 40 w 274"/>
                <a:gd name="T11" fmla="*/ 390 h 502"/>
                <a:gd name="T12" fmla="*/ 18 w 274"/>
                <a:gd name="T13" fmla="*/ 348 h 502"/>
                <a:gd name="T14" fmla="*/ 4 w 274"/>
                <a:gd name="T15" fmla="*/ 302 h 502"/>
                <a:gd name="T16" fmla="*/ 0 w 274"/>
                <a:gd name="T17" fmla="*/ 250 h 502"/>
                <a:gd name="T18" fmla="*/ 0 w 274"/>
                <a:gd name="T19" fmla="*/ 220 h 502"/>
                <a:gd name="T20" fmla="*/ 12 w 274"/>
                <a:gd name="T21" fmla="*/ 164 h 502"/>
                <a:gd name="T22" fmla="*/ 36 w 274"/>
                <a:gd name="T23" fmla="*/ 118 h 502"/>
                <a:gd name="T24" fmla="*/ 66 w 274"/>
                <a:gd name="T25" fmla="*/ 80 h 502"/>
                <a:gd name="T26" fmla="*/ 106 w 274"/>
                <a:gd name="T27" fmla="*/ 48 h 502"/>
                <a:gd name="T28" fmla="*/ 150 w 274"/>
                <a:gd name="T29" fmla="*/ 26 h 502"/>
                <a:gd name="T30" fmla="*/ 198 w 274"/>
                <a:gd name="T31" fmla="*/ 10 h 502"/>
                <a:gd name="T32" fmla="*/ 248 w 274"/>
                <a:gd name="T33" fmla="*/ 2 h 502"/>
                <a:gd name="T34" fmla="*/ 274 w 274"/>
                <a:gd name="T35" fmla="*/ 18 h 502"/>
                <a:gd name="T36" fmla="*/ 252 w 274"/>
                <a:gd name="T37" fmla="*/ 20 h 502"/>
                <a:gd name="T38" fmla="*/ 206 w 274"/>
                <a:gd name="T39" fmla="*/ 26 h 502"/>
                <a:gd name="T40" fmla="*/ 162 w 274"/>
                <a:gd name="T41" fmla="*/ 40 h 502"/>
                <a:gd name="T42" fmla="*/ 120 w 274"/>
                <a:gd name="T43" fmla="*/ 60 h 502"/>
                <a:gd name="T44" fmla="*/ 84 w 274"/>
                <a:gd name="T45" fmla="*/ 86 h 502"/>
                <a:gd name="T46" fmla="*/ 54 w 274"/>
                <a:gd name="T47" fmla="*/ 122 h 502"/>
                <a:gd name="T48" fmla="*/ 30 w 274"/>
                <a:gd name="T49" fmla="*/ 166 h 502"/>
                <a:gd name="T50" fmla="*/ 18 w 274"/>
                <a:gd name="T51" fmla="*/ 220 h 502"/>
                <a:gd name="T52" fmla="*/ 18 w 274"/>
                <a:gd name="T53" fmla="*/ 250 h 502"/>
                <a:gd name="T54" fmla="*/ 22 w 274"/>
                <a:gd name="T55" fmla="*/ 298 h 502"/>
                <a:gd name="T56" fmla="*/ 34 w 274"/>
                <a:gd name="T57" fmla="*/ 342 h 502"/>
                <a:gd name="T58" fmla="*/ 54 w 274"/>
                <a:gd name="T59" fmla="*/ 380 h 502"/>
                <a:gd name="T60" fmla="*/ 82 w 274"/>
                <a:gd name="T61" fmla="*/ 414 h 502"/>
                <a:gd name="T62" fmla="*/ 114 w 274"/>
                <a:gd name="T63" fmla="*/ 442 h 502"/>
                <a:gd name="T64" fmla="*/ 152 w 274"/>
                <a:gd name="T65" fmla="*/ 464 h 502"/>
                <a:gd name="T66" fmla="*/ 194 w 274"/>
                <a:gd name="T67" fmla="*/ 478 h 502"/>
                <a:gd name="T68" fmla="*/ 240 w 274"/>
                <a:gd name="T69" fmla="*/ 484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4" h="502">
                  <a:moveTo>
                    <a:pt x="240" y="502"/>
                  </a:moveTo>
                  <a:lnTo>
                    <a:pt x="240" y="502"/>
                  </a:lnTo>
                  <a:lnTo>
                    <a:pt x="216" y="500"/>
                  </a:lnTo>
                  <a:lnTo>
                    <a:pt x="190" y="496"/>
                  </a:lnTo>
                  <a:lnTo>
                    <a:pt x="168" y="490"/>
                  </a:lnTo>
                  <a:lnTo>
                    <a:pt x="146" y="480"/>
                  </a:lnTo>
                  <a:lnTo>
                    <a:pt x="124" y="470"/>
                  </a:lnTo>
                  <a:lnTo>
                    <a:pt x="104" y="458"/>
                  </a:lnTo>
                  <a:lnTo>
                    <a:pt x="86" y="444"/>
                  </a:lnTo>
                  <a:lnTo>
                    <a:pt x="70" y="428"/>
                  </a:lnTo>
                  <a:lnTo>
                    <a:pt x="54" y="410"/>
                  </a:lnTo>
                  <a:lnTo>
                    <a:pt x="40" y="390"/>
                  </a:lnTo>
                  <a:lnTo>
                    <a:pt x="28" y="370"/>
                  </a:lnTo>
                  <a:lnTo>
                    <a:pt x="18" y="348"/>
                  </a:lnTo>
                  <a:lnTo>
                    <a:pt x="10" y="326"/>
                  </a:lnTo>
                  <a:lnTo>
                    <a:pt x="4" y="302"/>
                  </a:lnTo>
                  <a:lnTo>
                    <a:pt x="0" y="276"/>
                  </a:lnTo>
                  <a:lnTo>
                    <a:pt x="0" y="250"/>
                  </a:lnTo>
                  <a:lnTo>
                    <a:pt x="0" y="250"/>
                  </a:lnTo>
                  <a:lnTo>
                    <a:pt x="0" y="220"/>
                  </a:lnTo>
                  <a:lnTo>
                    <a:pt x="6" y="192"/>
                  </a:lnTo>
                  <a:lnTo>
                    <a:pt x="12" y="164"/>
                  </a:lnTo>
                  <a:lnTo>
                    <a:pt x="24" y="140"/>
                  </a:lnTo>
                  <a:lnTo>
                    <a:pt x="36" y="118"/>
                  </a:lnTo>
                  <a:lnTo>
                    <a:pt x="50" y="98"/>
                  </a:lnTo>
                  <a:lnTo>
                    <a:pt x="66" y="80"/>
                  </a:lnTo>
                  <a:lnTo>
                    <a:pt x="86" y="62"/>
                  </a:lnTo>
                  <a:lnTo>
                    <a:pt x="106" y="48"/>
                  </a:lnTo>
                  <a:lnTo>
                    <a:pt x="128" y="36"/>
                  </a:lnTo>
                  <a:lnTo>
                    <a:pt x="150" y="26"/>
                  </a:lnTo>
                  <a:lnTo>
                    <a:pt x="174" y="16"/>
                  </a:lnTo>
                  <a:lnTo>
                    <a:pt x="198" y="10"/>
                  </a:lnTo>
                  <a:lnTo>
                    <a:pt x="224" y="4"/>
                  </a:lnTo>
                  <a:lnTo>
                    <a:pt x="248" y="2"/>
                  </a:lnTo>
                  <a:lnTo>
                    <a:pt x="274" y="0"/>
                  </a:lnTo>
                  <a:lnTo>
                    <a:pt x="274" y="18"/>
                  </a:lnTo>
                  <a:lnTo>
                    <a:pt x="274" y="18"/>
                  </a:lnTo>
                  <a:lnTo>
                    <a:pt x="252" y="20"/>
                  </a:lnTo>
                  <a:lnTo>
                    <a:pt x="230" y="22"/>
                  </a:lnTo>
                  <a:lnTo>
                    <a:pt x="206" y="26"/>
                  </a:lnTo>
                  <a:lnTo>
                    <a:pt x="184" y="32"/>
                  </a:lnTo>
                  <a:lnTo>
                    <a:pt x="162" y="40"/>
                  </a:lnTo>
                  <a:lnTo>
                    <a:pt x="142" y="48"/>
                  </a:lnTo>
                  <a:lnTo>
                    <a:pt x="120" y="60"/>
                  </a:lnTo>
                  <a:lnTo>
                    <a:pt x="102" y="72"/>
                  </a:lnTo>
                  <a:lnTo>
                    <a:pt x="84" y="86"/>
                  </a:lnTo>
                  <a:lnTo>
                    <a:pt x="68" y="104"/>
                  </a:lnTo>
                  <a:lnTo>
                    <a:pt x="54" y="122"/>
                  </a:lnTo>
                  <a:lnTo>
                    <a:pt x="40" y="144"/>
                  </a:lnTo>
                  <a:lnTo>
                    <a:pt x="30" y="166"/>
                  </a:lnTo>
                  <a:lnTo>
                    <a:pt x="24" y="192"/>
                  </a:lnTo>
                  <a:lnTo>
                    <a:pt x="18" y="220"/>
                  </a:lnTo>
                  <a:lnTo>
                    <a:pt x="18" y="250"/>
                  </a:lnTo>
                  <a:lnTo>
                    <a:pt x="18" y="250"/>
                  </a:lnTo>
                  <a:lnTo>
                    <a:pt x="18" y="274"/>
                  </a:lnTo>
                  <a:lnTo>
                    <a:pt x="22" y="298"/>
                  </a:lnTo>
                  <a:lnTo>
                    <a:pt x="28" y="320"/>
                  </a:lnTo>
                  <a:lnTo>
                    <a:pt x="34" y="342"/>
                  </a:lnTo>
                  <a:lnTo>
                    <a:pt x="44" y="362"/>
                  </a:lnTo>
                  <a:lnTo>
                    <a:pt x="54" y="380"/>
                  </a:lnTo>
                  <a:lnTo>
                    <a:pt x="68" y="398"/>
                  </a:lnTo>
                  <a:lnTo>
                    <a:pt x="82" y="414"/>
                  </a:lnTo>
                  <a:lnTo>
                    <a:pt x="98" y="430"/>
                  </a:lnTo>
                  <a:lnTo>
                    <a:pt x="114" y="442"/>
                  </a:lnTo>
                  <a:lnTo>
                    <a:pt x="134" y="454"/>
                  </a:lnTo>
                  <a:lnTo>
                    <a:pt x="152" y="464"/>
                  </a:lnTo>
                  <a:lnTo>
                    <a:pt x="174" y="472"/>
                  </a:lnTo>
                  <a:lnTo>
                    <a:pt x="194" y="478"/>
                  </a:lnTo>
                  <a:lnTo>
                    <a:pt x="218" y="482"/>
                  </a:lnTo>
                  <a:lnTo>
                    <a:pt x="240" y="484"/>
                  </a:lnTo>
                  <a:lnTo>
                    <a:pt x="240" y="502"/>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49">
              <a:extLst>
                <a:ext uri="{FF2B5EF4-FFF2-40B4-BE49-F238E27FC236}">
                  <a16:creationId xmlns:a16="http://schemas.microsoft.com/office/drawing/2014/main" id="{929AAA48-0574-2EF0-C98B-D96A8040B642}"/>
                </a:ext>
              </a:extLst>
            </p:cNvPr>
            <p:cNvSpPr>
              <a:spLocks/>
            </p:cNvSpPr>
            <p:nvPr/>
          </p:nvSpPr>
          <p:spPr bwMode="auto">
            <a:xfrm>
              <a:off x="512" y="2100"/>
              <a:ext cx="230" cy="414"/>
            </a:xfrm>
            <a:custGeom>
              <a:avLst/>
              <a:gdLst>
                <a:gd name="T0" fmla="*/ 196 w 230"/>
                <a:gd name="T1" fmla="*/ 414 h 414"/>
                <a:gd name="T2" fmla="*/ 156 w 230"/>
                <a:gd name="T3" fmla="*/ 408 h 414"/>
                <a:gd name="T4" fmla="*/ 118 w 230"/>
                <a:gd name="T5" fmla="*/ 396 h 414"/>
                <a:gd name="T6" fmla="*/ 86 w 230"/>
                <a:gd name="T7" fmla="*/ 378 h 414"/>
                <a:gd name="T8" fmla="*/ 56 w 230"/>
                <a:gd name="T9" fmla="*/ 352 h 414"/>
                <a:gd name="T10" fmla="*/ 32 w 230"/>
                <a:gd name="T11" fmla="*/ 322 h 414"/>
                <a:gd name="T12" fmla="*/ 14 w 230"/>
                <a:gd name="T13" fmla="*/ 286 h 414"/>
                <a:gd name="T14" fmla="*/ 4 w 230"/>
                <a:gd name="T15" fmla="*/ 248 h 414"/>
                <a:gd name="T16" fmla="*/ 0 w 230"/>
                <a:gd name="T17" fmla="*/ 206 h 414"/>
                <a:gd name="T18" fmla="*/ 0 w 230"/>
                <a:gd name="T19" fmla="*/ 182 h 414"/>
                <a:gd name="T20" fmla="*/ 10 w 230"/>
                <a:gd name="T21" fmla="*/ 136 h 414"/>
                <a:gd name="T22" fmla="*/ 30 w 230"/>
                <a:gd name="T23" fmla="*/ 98 h 414"/>
                <a:gd name="T24" fmla="*/ 58 w 230"/>
                <a:gd name="T25" fmla="*/ 66 h 414"/>
                <a:gd name="T26" fmla="*/ 90 w 230"/>
                <a:gd name="T27" fmla="*/ 40 h 414"/>
                <a:gd name="T28" fmla="*/ 128 w 230"/>
                <a:gd name="T29" fmla="*/ 22 h 414"/>
                <a:gd name="T30" fmla="*/ 168 w 230"/>
                <a:gd name="T31" fmla="*/ 8 h 414"/>
                <a:gd name="T32" fmla="*/ 210 w 230"/>
                <a:gd name="T33" fmla="*/ 2 h 414"/>
                <a:gd name="T34" fmla="*/ 230 w 230"/>
                <a:gd name="T35" fmla="*/ 18 h 414"/>
                <a:gd name="T36" fmla="*/ 212 w 230"/>
                <a:gd name="T37" fmla="*/ 20 h 414"/>
                <a:gd name="T38" fmla="*/ 172 w 230"/>
                <a:gd name="T39" fmla="*/ 26 h 414"/>
                <a:gd name="T40" fmla="*/ 136 w 230"/>
                <a:gd name="T41" fmla="*/ 38 h 414"/>
                <a:gd name="T42" fmla="*/ 102 w 230"/>
                <a:gd name="T43" fmla="*/ 54 h 414"/>
                <a:gd name="T44" fmla="*/ 70 w 230"/>
                <a:gd name="T45" fmla="*/ 78 h 414"/>
                <a:gd name="T46" fmla="*/ 46 w 230"/>
                <a:gd name="T47" fmla="*/ 108 h 414"/>
                <a:gd name="T48" fmla="*/ 28 w 230"/>
                <a:gd name="T49" fmla="*/ 142 h 414"/>
                <a:gd name="T50" fmla="*/ 18 w 230"/>
                <a:gd name="T51" fmla="*/ 184 h 414"/>
                <a:gd name="T52" fmla="*/ 18 w 230"/>
                <a:gd name="T53" fmla="*/ 206 h 414"/>
                <a:gd name="T54" fmla="*/ 20 w 230"/>
                <a:gd name="T55" fmla="*/ 246 h 414"/>
                <a:gd name="T56" fmla="*/ 30 w 230"/>
                <a:gd name="T57" fmla="*/ 280 h 414"/>
                <a:gd name="T58" fmla="*/ 46 w 230"/>
                <a:gd name="T59" fmla="*/ 312 h 414"/>
                <a:gd name="T60" fmla="*/ 68 w 230"/>
                <a:gd name="T61" fmla="*/ 340 h 414"/>
                <a:gd name="T62" fmla="*/ 94 w 230"/>
                <a:gd name="T63" fmla="*/ 362 h 414"/>
                <a:gd name="T64" fmla="*/ 126 w 230"/>
                <a:gd name="T65" fmla="*/ 380 h 414"/>
                <a:gd name="T66" fmla="*/ 160 w 230"/>
                <a:gd name="T67" fmla="*/ 392 h 414"/>
                <a:gd name="T68" fmla="*/ 196 w 230"/>
                <a:gd name="T69" fmla="*/ 396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0" h="414">
                  <a:moveTo>
                    <a:pt x="196" y="414"/>
                  </a:moveTo>
                  <a:lnTo>
                    <a:pt x="196" y="414"/>
                  </a:lnTo>
                  <a:lnTo>
                    <a:pt x="176" y="412"/>
                  </a:lnTo>
                  <a:lnTo>
                    <a:pt x="156" y="408"/>
                  </a:lnTo>
                  <a:lnTo>
                    <a:pt x="136" y="404"/>
                  </a:lnTo>
                  <a:lnTo>
                    <a:pt x="118" y="396"/>
                  </a:lnTo>
                  <a:lnTo>
                    <a:pt x="102" y="388"/>
                  </a:lnTo>
                  <a:lnTo>
                    <a:pt x="86" y="378"/>
                  </a:lnTo>
                  <a:lnTo>
                    <a:pt x="70" y="366"/>
                  </a:lnTo>
                  <a:lnTo>
                    <a:pt x="56" y="352"/>
                  </a:lnTo>
                  <a:lnTo>
                    <a:pt x="44" y="338"/>
                  </a:lnTo>
                  <a:lnTo>
                    <a:pt x="32" y="322"/>
                  </a:lnTo>
                  <a:lnTo>
                    <a:pt x="22" y="304"/>
                  </a:lnTo>
                  <a:lnTo>
                    <a:pt x="14" y="286"/>
                  </a:lnTo>
                  <a:lnTo>
                    <a:pt x="8" y="268"/>
                  </a:lnTo>
                  <a:lnTo>
                    <a:pt x="4" y="248"/>
                  </a:lnTo>
                  <a:lnTo>
                    <a:pt x="0" y="228"/>
                  </a:lnTo>
                  <a:lnTo>
                    <a:pt x="0" y="206"/>
                  </a:lnTo>
                  <a:lnTo>
                    <a:pt x="0" y="206"/>
                  </a:lnTo>
                  <a:lnTo>
                    <a:pt x="0" y="182"/>
                  </a:lnTo>
                  <a:lnTo>
                    <a:pt x="4" y="158"/>
                  </a:lnTo>
                  <a:lnTo>
                    <a:pt x="10" y="136"/>
                  </a:lnTo>
                  <a:lnTo>
                    <a:pt x="20" y="116"/>
                  </a:lnTo>
                  <a:lnTo>
                    <a:pt x="30" y="98"/>
                  </a:lnTo>
                  <a:lnTo>
                    <a:pt x="42" y="82"/>
                  </a:lnTo>
                  <a:lnTo>
                    <a:pt x="58" y="66"/>
                  </a:lnTo>
                  <a:lnTo>
                    <a:pt x="74" y="52"/>
                  </a:lnTo>
                  <a:lnTo>
                    <a:pt x="90" y="40"/>
                  </a:lnTo>
                  <a:lnTo>
                    <a:pt x="108" y="30"/>
                  </a:lnTo>
                  <a:lnTo>
                    <a:pt x="128" y="22"/>
                  </a:lnTo>
                  <a:lnTo>
                    <a:pt x="148" y="14"/>
                  </a:lnTo>
                  <a:lnTo>
                    <a:pt x="168" y="8"/>
                  </a:lnTo>
                  <a:lnTo>
                    <a:pt x="188" y="4"/>
                  </a:lnTo>
                  <a:lnTo>
                    <a:pt x="210" y="2"/>
                  </a:lnTo>
                  <a:lnTo>
                    <a:pt x="230" y="0"/>
                  </a:lnTo>
                  <a:lnTo>
                    <a:pt x="230" y="18"/>
                  </a:lnTo>
                  <a:lnTo>
                    <a:pt x="230" y="18"/>
                  </a:lnTo>
                  <a:lnTo>
                    <a:pt x="212" y="20"/>
                  </a:lnTo>
                  <a:lnTo>
                    <a:pt x="192" y="22"/>
                  </a:lnTo>
                  <a:lnTo>
                    <a:pt x="172" y="26"/>
                  </a:lnTo>
                  <a:lnTo>
                    <a:pt x="154" y="30"/>
                  </a:lnTo>
                  <a:lnTo>
                    <a:pt x="136" y="38"/>
                  </a:lnTo>
                  <a:lnTo>
                    <a:pt x="118" y="46"/>
                  </a:lnTo>
                  <a:lnTo>
                    <a:pt x="102" y="54"/>
                  </a:lnTo>
                  <a:lnTo>
                    <a:pt x="86" y="66"/>
                  </a:lnTo>
                  <a:lnTo>
                    <a:pt x="70" y="78"/>
                  </a:lnTo>
                  <a:lnTo>
                    <a:pt x="58" y="92"/>
                  </a:lnTo>
                  <a:lnTo>
                    <a:pt x="46" y="108"/>
                  </a:lnTo>
                  <a:lnTo>
                    <a:pt x="36" y="124"/>
                  </a:lnTo>
                  <a:lnTo>
                    <a:pt x="28" y="142"/>
                  </a:lnTo>
                  <a:lnTo>
                    <a:pt x="22" y="162"/>
                  </a:lnTo>
                  <a:lnTo>
                    <a:pt x="18" y="184"/>
                  </a:lnTo>
                  <a:lnTo>
                    <a:pt x="18" y="206"/>
                  </a:lnTo>
                  <a:lnTo>
                    <a:pt x="18" y="206"/>
                  </a:lnTo>
                  <a:lnTo>
                    <a:pt x="18" y="226"/>
                  </a:lnTo>
                  <a:lnTo>
                    <a:pt x="20" y="246"/>
                  </a:lnTo>
                  <a:lnTo>
                    <a:pt x="24" y="264"/>
                  </a:lnTo>
                  <a:lnTo>
                    <a:pt x="30" y="280"/>
                  </a:lnTo>
                  <a:lnTo>
                    <a:pt x="38" y="296"/>
                  </a:lnTo>
                  <a:lnTo>
                    <a:pt x="46" y="312"/>
                  </a:lnTo>
                  <a:lnTo>
                    <a:pt x="56" y="326"/>
                  </a:lnTo>
                  <a:lnTo>
                    <a:pt x="68" y="340"/>
                  </a:lnTo>
                  <a:lnTo>
                    <a:pt x="80" y="352"/>
                  </a:lnTo>
                  <a:lnTo>
                    <a:pt x="94" y="362"/>
                  </a:lnTo>
                  <a:lnTo>
                    <a:pt x="110" y="372"/>
                  </a:lnTo>
                  <a:lnTo>
                    <a:pt x="126" y="380"/>
                  </a:lnTo>
                  <a:lnTo>
                    <a:pt x="142" y="386"/>
                  </a:lnTo>
                  <a:lnTo>
                    <a:pt x="160" y="392"/>
                  </a:lnTo>
                  <a:lnTo>
                    <a:pt x="178" y="394"/>
                  </a:lnTo>
                  <a:lnTo>
                    <a:pt x="196" y="396"/>
                  </a:lnTo>
                  <a:lnTo>
                    <a:pt x="196" y="41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50">
              <a:extLst>
                <a:ext uri="{FF2B5EF4-FFF2-40B4-BE49-F238E27FC236}">
                  <a16:creationId xmlns:a16="http://schemas.microsoft.com/office/drawing/2014/main" id="{EB565858-42C5-BE9C-16E5-26698C0E0B03}"/>
                </a:ext>
              </a:extLst>
            </p:cNvPr>
            <p:cNvSpPr>
              <a:spLocks noEditPoints="1"/>
            </p:cNvSpPr>
            <p:nvPr/>
          </p:nvSpPr>
          <p:spPr bwMode="auto">
            <a:xfrm>
              <a:off x="742" y="2328"/>
              <a:ext cx="174" cy="62"/>
            </a:xfrm>
            <a:custGeom>
              <a:avLst/>
              <a:gdLst>
                <a:gd name="T0" fmla="*/ 174 w 174"/>
                <a:gd name="T1" fmla="*/ 62 h 62"/>
                <a:gd name="T2" fmla="*/ 0 w 174"/>
                <a:gd name="T3" fmla="*/ 62 h 62"/>
                <a:gd name="T4" fmla="*/ 0 w 174"/>
                <a:gd name="T5" fmla="*/ 0 h 62"/>
                <a:gd name="T6" fmla="*/ 174 w 174"/>
                <a:gd name="T7" fmla="*/ 0 h 62"/>
                <a:gd name="T8" fmla="*/ 174 w 174"/>
                <a:gd name="T9" fmla="*/ 62 h 62"/>
                <a:gd name="T10" fmla="*/ 18 w 174"/>
                <a:gd name="T11" fmla="*/ 44 h 62"/>
                <a:gd name="T12" fmla="*/ 156 w 174"/>
                <a:gd name="T13" fmla="*/ 44 h 62"/>
                <a:gd name="T14" fmla="*/ 156 w 174"/>
                <a:gd name="T15" fmla="*/ 18 h 62"/>
                <a:gd name="T16" fmla="*/ 18 w 174"/>
                <a:gd name="T17" fmla="*/ 18 h 62"/>
                <a:gd name="T18" fmla="*/ 18 w 174"/>
                <a:gd name="T19" fmla="*/ 4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62">
                  <a:moveTo>
                    <a:pt x="174" y="62"/>
                  </a:moveTo>
                  <a:lnTo>
                    <a:pt x="0" y="62"/>
                  </a:lnTo>
                  <a:lnTo>
                    <a:pt x="0" y="0"/>
                  </a:lnTo>
                  <a:lnTo>
                    <a:pt x="174" y="0"/>
                  </a:lnTo>
                  <a:lnTo>
                    <a:pt x="174" y="62"/>
                  </a:lnTo>
                  <a:close/>
                  <a:moveTo>
                    <a:pt x="18" y="44"/>
                  </a:moveTo>
                  <a:lnTo>
                    <a:pt x="156" y="44"/>
                  </a:lnTo>
                  <a:lnTo>
                    <a:pt x="156" y="18"/>
                  </a:lnTo>
                  <a:lnTo>
                    <a:pt x="18" y="18"/>
                  </a:lnTo>
                  <a:lnTo>
                    <a:pt x="18" y="4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51">
              <a:extLst>
                <a:ext uri="{FF2B5EF4-FFF2-40B4-BE49-F238E27FC236}">
                  <a16:creationId xmlns:a16="http://schemas.microsoft.com/office/drawing/2014/main" id="{47B5B909-6604-D21E-24AA-8FDA854CFA8F}"/>
                </a:ext>
              </a:extLst>
            </p:cNvPr>
            <p:cNvSpPr>
              <a:spLocks/>
            </p:cNvSpPr>
            <p:nvPr/>
          </p:nvSpPr>
          <p:spPr bwMode="auto">
            <a:xfrm>
              <a:off x="728" y="2036"/>
              <a:ext cx="56" cy="112"/>
            </a:xfrm>
            <a:custGeom>
              <a:avLst/>
              <a:gdLst>
                <a:gd name="T0" fmla="*/ 56 w 56"/>
                <a:gd name="T1" fmla="*/ 112 h 112"/>
                <a:gd name="T2" fmla="*/ 56 w 56"/>
                <a:gd name="T3" fmla="*/ 112 h 112"/>
                <a:gd name="T4" fmla="*/ 44 w 56"/>
                <a:gd name="T5" fmla="*/ 112 h 112"/>
                <a:gd name="T6" fmla="*/ 34 w 56"/>
                <a:gd name="T7" fmla="*/ 108 h 112"/>
                <a:gd name="T8" fmla="*/ 24 w 56"/>
                <a:gd name="T9" fmla="*/ 104 h 112"/>
                <a:gd name="T10" fmla="*/ 16 w 56"/>
                <a:gd name="T11" fmla="*/ 96 h 112"/>
                <a:gd name="T12" fmla="*/ 8 w 56"/>
                <a:gd name="T13" fmla="*/ 88 h 112"/>
                <a:gd name="T14" fmla="*/ 4 w 56"/>
                <a:gd name="T15" fmla="*/ 78 h 112"/>
                <a:gd name="T16" fmla="*/ 0 w 56"/>
                <a:gd name="T17" fmla="*/ 68 h 112"/>
                <a:gd name="T18" fmla="*/ 0 w 56"/>
                <a:gd name="T19" fmla="*/ 56 h 112"/>
                <a:gd name="T20" fmla="*/ 0 w 56"/>
                <a:gd name="T21" fmla="*/ 56 h 112"/>
                <a:gd name="T22" fmla="*/ 0 w 56"/>
                <a:gd name="T23" fmla="*/ 44 h 112"/>
                <a:gd name="T24" fmla="*/ 4 w 56"/>
                <a:gd name="T25" fmla="*/ 34 h 112"/>
                <a:gd name="T26" fmla="*/ 8 w 56"/>
                <a:gd name="T27" fmla="*/ 24 h 112"/>
                <a:gd name="T28" fmla="*/ 16 w 56"/>
                <a:gd name="T29" fmla="*/ 16 h 112"/>
                <a:gd name="T30" fmla="*/ 24 w 56"/>
                <a:gd name="T31" fmla="*/ 10 h 112"/>
                <a:gd name="T32" fmla="*/ 34 w 56"/>
                <a:gd name="T33" fmla="*/ 4 h 112"/>
                <a:gd name="T34" fmla="*/ 44 w 56"/>
                <a:gd name="T35" fmla="*/ 2 h 112"/>
                <a:gd name="T36" fmla="*/ 56 w 56"/>
                <a:gd name="T37" fmla="*/ 0 h 112"/>
                <a:gd name="T38" fmla="*/ 56 w 56"/>
                <a:gd name="T39" fmla="*/ 18 h 112"/>
                <a:gd name="T40" fmla="*/ 56 w 56"/>
                <a:gd name="T41" fmla="*/ 18 h 112"/>
                <a:gd name="T42" fmla="*/ 48 w 56"/>
                <a:gd name="T43" fmla="*/ 18 h 112"/>
                <a:gd name="T44" fmla="*/ 40 w 56"/>
                <a:gd name="T45" fmla="*/ 20 h 112"/>
                <a:gd name="T46" fmla="*/ 34 w 56"/>
                <a:gd name="T47" fmla="*/ 24 h 112"/>
                <a:gd name="T48" fmla="*/ 28 w 56"/>
                <a:gd name="T49" fmla="*/ 30 h 112"/>
                <a:gd name="T50" fmla="*/ 24 w 56"/>
                <a:gd name="T51" fmla="*/ 34 h 112"/>
                <a:gd name="T52" fmla="*/ 20 w 56"/>
                <a:gd name="T53" fmla="*/ 42 h 112"/>
                <a:gd name="T54" fmla="*/ 18 w 56"/>
                <a:gd name="T55" fmla="*/ 48 h 112"/>
                <a:gd name="T56" fmla="*/ 18 w 56"/>
                <a:gd name="T57" fmla="*/ 56 h 112"/>
                <a:gd name="T58" fmla="*/ 18 w 56"/>
                <a:gd name="T59" fmla="*/ 56 h 112"/>
                <a:gd name="T60" fmla="*/ 18 w 56"/>
                <a:gd name="T61" fmla="*/ 64 h 112"/>
                <a:gd name="T62" fmla="*/ 20 w 56"/>
                <a:gd name="T63" fmla="*/ 72 h 112"/>
                <a:gd name="T64" fmla="*/ 24 w 56"/>
                <a:gd name="T65" fmla="*/ 78 h 112"/>
                <a:gd name="T66" fmla="*/ 28 w 56"/>
                <a:gd name="T67" fmla="*/ 84 h 112"/>
                <a:gd name="T68" fmla="*/ 34 w 56"/>
                <a:gd name="T69" fmla="*/ 88 h 112"/>
                <a:gd name="T70" fmla="*/ 40 w 56"/>
                <a:gd name="T71" fmla="*/ 92 h 112"/>
                <a:gd name="T72" fmla="*/ 48 w 56"/>
                <a:gd name="T73" fmla="*/ 94 h 112"/>
                <a:gd name="T74" fmla="*/ 56 w 56"/>
                <a:gd name="T75" fmla="*/ 94 h 112"/>
                <a:gd name="T76" fmla="*/ 56 w 56"/>
                <a:gd name="T77"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6" h="112">
                  <a:moveTo>
                    <a:pt x="56" y="112"/>
                  </a:moveTo>
                  <a:lnTo>
                    <a:pt x="56" y="112"/>
                  </a:lnTo>
                  <a:lnTo>
                    <a:pt x="44" y="112"/>
                  </a:lnTo>
                  <a:lnTo>
                    <a:pt x="34" y="108"/>
                  </a:lnTo>
                  <a:lnTo>
                    <a:pt x="24" y="104"/>
                  </a:lnTo>
                  <a:lnTo>
                    <a:pt x="16" y="96"/>
                  </a:lnTo>
                  <a:lnTo>
                    <a:pt x="8" y="88"/>
                  </a:lnTo>
                  <a:lnTo>
                    <a:pt x="4" y="78"/>
                  </a:lnTo>
                  <a:lnTo>
                    <a:pt x="0" y="68"/>
                  </a:lnTo>
                  <a:lnTo>
                    <a:pt x="0" y="56"/>
                  </a:lnTo>
                  <a:lnTo>
                    <a:pt x="0" y="56"/>
                  </a:lnTo>
                  <a:lnTo>
                    <a:pt x="0" y="44"/>
                  </a:lnTo>
                  <a:lnTo>
                    <a:pt x="4" y="34"/>
                  </a:lnTo>
                  <a:lnTo>
                    <a:pt x="8" y="24"/>
                  </a:lnTo>
                  <a:lnTo>
                    <a:pt x="16" y="16"/>
                  </a:lnTo>
                  <a:lnTo>
                    <a:pt x="24" y="10"/>
                  </a:lnTo>
                  <a:lnTo>
                    <a:pt x="34" y="4"/>
                  </a:lnTo>
                  <a:lnTo>
                    <a:pt x="44" y="2"/>
                  </a:lnTo>
                  <a:lnTo>
                    <a:pt x="56" y="0"/>
                  </a:lnTo>
                  <a:lnTo>
                    <a:pt x="56" y="18"/>
                  </a:lnTo>
                  <a:lnTo>
                    <a:pt x="56" y="18"/>
                  </a:lnTo>
                  <a:lnTo>
                    <a:pt x="48" y="18"/>
                  </a:lnTo>
                  <a:lnTo>
                    <a:pt x="40" y="20"/>
                  </a:lnTo>
                  <a:lnTo>
                    <a:pt x="34" y="24"/>
                  </a:lnTo>
                  <a:lnTo>
                    <a:pt x="28" y="30"/>
                  </a:lnTo>
                  <a:lnTo>
                    <a:pt x="24" y="34"/>
                  </a:lnTo>
                  <a:lnTo>
                    <a:pt x="20" y="42"/>
                  </a:lnTo>
                  <a:lnTo>
                    <a:pt x="18" y="48"/>
                  </a:lnTo>
                  <a:lnTo>
                    <a:pt x="18" y="56"/>
                  </a:lnTo>
                  <a:lnTo>
                    <a:pt x="18" y="56"/>
                  </a:lnTo>
                  <a:lnTo>
                    <a:pt x="18" y="64"/>
                  </a:lnTo>
                  <a:lnTo>
                    <a:pt x="20" y="72"/>
                  </a:lnTo>
                  <a:lnTo>
                    <a:pt x="24" y="78"/>
                  </a:lnTo>
                  <a:lnTo>
                    <a:pt x="28" y="84"/>
                  </a:lnTo>
                  <a:lnTo>
                    <a:pt x="34" y="88"/>
                  </a:lnTo>
                  <a:lnTo>
                    <a:pt x="40" y="92"/>
                  </a:lnTo>
                  <a:lnTo>
                    <a:pt x="48" y="94"/>
                  </a:lnTo>
                  <a:lnTo>
                    <a:pt x="56" y="94"/>
                  </a:lnTo>
                  <a:lnTo>
                    <a:pt x="56" y="112"/>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52">
              <a:extLst>
                <a:ext uri="{FF2B5EF4-FFF2-40B4-BE49-F238E27FC236}">
                  <a16:creationId xmlns:a16="http://schemas.microsoft.com/office/drawing/2014/main" id="{D3D1FD56-FFA6-916F-59E2-455839234B7B}"/>
                </a:ext>
              </a:extLst>
            </p:cNvPr>
            <p:cNvSpPr>
              <a:spLocks noEditPoints="1"/>
            </p:cNvSpPr>
            <p:nvPr/>
          </p:nvSpPr>
          <p:spPr bwMode="auto">
            <a:xfrm>
              <a:off x="774" y="2004"/>
              <a:ext cx="106" cy="194"/>
            </a:xfrm>
            <a:custGeom>
              <a:avLst/>
              <a:gdLst>
                <a:gd name="T0" fmla="*/ 106 w 106"/>
                <a:gd name="T1" fmla="*/ 194 h 194"/>
                <a:gd name="T2" fmla="*/ 0 w 106"/>
                <a:gd name="T3" fmla="*/ 194 h 194"/>
                <a:gd name="T4" fmla="*/ 0 w 106"/>
                <a:gd name="T5" fmla="*/ 126 h 194"/>
                <a:gd name="T6" fmla="*/ 10 w 106"/>
                <a:gd name="T7" fmla="*/ 126 h 194"/>
                <a:gd name="T8" fmla="*/ 10 w 106"/>
                <a:gd name="T9" fmla="*/ 126 h 194"/>
                <a:gd name="T10" fmla="*/ 18 w 106"/>
                <a:gd name="T11" fmla="*/ 126 h 194"/>
                <a:gd name="T12" fmla="*/ 24 w 106"/>
                <a:gd name="T13" fmla="*/ 124 h 194"/>
                <a:gd name="T14" fmla="*/ 32 w 106"/>
                <a:gd name="T15" fmla="*/ 120 h 194"/>
                <a:gd name="T16" fmla="*/ 36 w 106"/>
                <a:gd name="T17" fmla="*/ 116 h 194"/>
                <a:gd name="T18" fmla="*/ 42 w 106"/>
                <a:gd name="T19" fmla="*/ 110 h 194"/>
                <a:gd name="T20" fmla="*/ 44 w 106"/>
                <a:gd name="T21" fmla="*/ 104 h 194"/>
                <a:gd name="T22" fmla="*/ 48 w 106"/>
                <a:gd name="T23" fmla="*/ 96 h 194"/>
                <a:gd name="T24" fmla="*/ 48 w 106"/>
                <a:gd name="T25" fmla="*/ 88 h 194"/>
                <a:gd name="T26" fmla="*/ 48 w 106"/>
                <a:gd name="T27" fmla="*/ 88 h 194"/>
                <a:gd name="T28" fmla="*/ 48 w 106"/>
                <a:gd name="T29" fmla="*/ 80 h 194"/>
                <a:gd name="T30" fmla="*/ 44 w 106"/>
                <a:gd name="T31" fmla="*/ 74 h 194"/>
                <a:gd name="T32" fmla="*/ 42 w 106"/>
                <a:gd name="T33" fmla="*/ 66 h 194"/>
                <a:gd name="T34" fmla="*/ 36 w 106"/>
                <a:gd name="T35" fmla="*/ 62 h 194"/>
                <a:gd name="T36" fmla="*/ 32 w 106"/>
                <a:gd name="T37" fmla="*/ 56 h 194"/>
                <a:gd name="T38" fmla="*/ 24 w 106"/>
                <a:gd name="T39" fmla="*/ 52 h 194"/>
                <a:gd name="T40" fmla="*/ 18 w 106"/>
                <a:gd name="T41" fmla="*/ 50 h 194"/>
                <a:gd name="T42" fmla="*/ 10 w 106"/>
                <a:gd name="T43" fmla="*/ 50 h 194"/>
                <a:gd name="T44" fmla="*/ 0 w 106"/>
                <a:gd name="T45" fmla="*/ 50 h 194"/>
                <a:gd name="T46" fmla="*/ 0 w 106"/>
                <a:gd name="T47" fmla="*/ 0 h 194"/>
                <a:gd name="T48" fmla="*/ 106 w 106"/>
                <a:gd name="T49" fmla="*/ 0 h 194"/>
                <a:gd name="T50" fmla="*/ 106 w 106"/>
                <a:gd name="T51" fmla="*/ 194 h 194"/>
                <a:gd name="T52" fmla="*/ 18 w 106"/>
                <a:gd name="T53" fmla="*/ 176 h 194"/>
                <a:gd name="T54" fmla="*/ 88 w 106"/>
                <a:gd name="T55" fmla="*/ 176 h 194"/>
                <a:gd name="T56" fmla="*/ 88 w 106"/>
                <a:gd name="T57" fmla="*/ 18 h 194"/>
                <a:gd name="T58" fmla="*/ 18 w 106"/>
                <a:gd name="T59" fmla="*/ 18 h 194"/>
                <a:gd name="T60" fmla="*/ 18 w 106"/>
                <a:gd name="T61" fmla="*/ 32 h 194"/>
                <a:gd name="T62" fmla="*/ 18 w 106"/>
                <a:gd name="T63" fmla="*/ 32 h 194"/>
                <a:gd name="T64" fmla="*/ 28 w 106"/>
                <a:gd name="T65" fmla="*/ 36 h 194"/>
                <a:gd name="T66" fmla="*/ 38 w 106"/>
                <a:gd name="T67" fmla="*/ 40 h 194"/>
                <a:gd name="T68" fmla="*/ 46 w 106"/>
                <a:gd name="T69" fmla="*/ 44 h 194"/>
                <a:gd name="T70" fmla="*/ 52 w 106"/>
                <a:gd name="T71" fmla="*/ 52 h 194"/>
                <a:gd name="T72" fmla="*/ 58 w 106"/>
                <a:gd name="T73" fmla="*/ 60 h 194"/>
                <a:gd name="T74" fmla="*/ 62 w 106"/>
                <a:gd name="T75" fmla="*/ 68 h 194"/>
                <a:gd name="T76" fmla="*/ 66 w 106"/>
                <a:gd name="T77" fmla="*/ 78 h 194"/>
                <a:gd name="T78" fmla="*/ 66 w 106"/>
                <a:gd name="T79" fmla="*/ 88 h 194"/>
                <a:gd name="T80" fmla="*/ 66 w 106"/>
                <a:gd name="T81" fmla="*/ 88 h 194"/>
                <a:gd name="T82" fmla="*/ 66 w 106"/>
                <a:gd name="T83" fmla="*/ 98 h 194"/>
                <a:gd name="T84" fmla="*/ 62 w 106"/>
                <a:gd name="T85" fmla="*/ 108 h 194"/>
                <a:gd name="T86" fmla="*/ 58 w 106"/>
                <a:gd name="T87" fmla="*/ 118 h 194"/>
                <a:gd name="T88" fmla="*/ 52 w 106"/>
                <a:gd name="T89" fmla="*/ 126 h 194"/>
                <a:gd name="T90" fmla="*/ 46 w 106"/>
                <a:gd name="T91" fmla="*/ 132 h 194"/>
                <a:gd name="T92" fmla="*/ 38 w 106"/>
                <a:gd name="T93" fmla="*/ 138 h 194"/>
                <a:gd name="T94" fmla="*/ 28 w 106"/>
                <a:gd name="T95" fmla="*/ 142 h 194"/>
                <a:gd name="T96" fmla="*/ 18 w 106"/>
                <a:gd name="T97" fmla="*/ 144 h 194"/>
                <a:gd name="T98" fmla="*/ 18 w 106"/>
                <a:gd name="T99" fmla="*/ 176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6" h="194">
                  <a:moveTo>
                    <a:pt x="106" y="194"/>
                  </a:moveTo>
                  <a:lnTo>
                    <a:pt x="0" y="194"/>
                  </a:lnTo>
                  <a:lnTo>
                    <a:pt x="0" y="126"/>
                  </a:lnTo>
                  <a:lnTo>
                    <a:pt x="10" y="126"/>
                  </a:lnTo>
                  <a:lnTo>
                    <a:pt x="10" y="126"/>
                  </a:lnTo>
                  <a:lnTo>
                    <a:pt x="18" y="126"/>
                  </a:lnTo>
                  <a:lnTo>
                    <a:pt x="24" y="124"/>
                  </a:lnTo>
                  <a:lnTo>
                    <a:pt x="32" y="120"/>
                  </a:lnTo>
                  <a:lnTo>
                    <a:pt x="36" y="116"/>
                  </a:lnTo>
                  <a:lnTo>
                    <a:pt x="42" y="110"/>
                  </a:lnTo>
                  <a:lnTo>
                    <a:pt x="44" y="104"/>
                  </a:lnTo>
                  <a:lnTo>
                    <a:pt x="48" y="96"/>
                  </a:lnTo>
                  <a:lnTo>
                    <a:pt x="48" y="88"/>
                  </a:lnTo>
                  <a:lnTo>
                    <a:pt x="48" y="88"/>
                  </a:lnTo>
                  <a:lnTo>
                    <a:pt x="48" y="80"/>
                  </a:lnTo>
                  <a:lnTo>
                    <a:pt x="44" y="74"/>
                  </a:lnTo>
                  <a:lnTo>
                    <a:pt x="42" y="66"/>
                  </a:lnTo>
                  <a:lnTo>
                    <a:pt x="36" y="62"/>
                  </a:lnTo>
                  <a:lnTo>
                    <a:pt x="32" y="56"/>
                  </a:lnTo>
                  <a:lnTo>
                    <a:pt x="24" y="52"/>
                  </a:lnTo>
                  <a:lnTo>
                    <a:pt x="18" y="50"/>
                  </a:lnTo>
                  <a:lnTo>
                    <a:pt x="10" y="50"/>
                  </a:lnTo>
                  <a:lnTo>
                    <a:pt x="0" y="50"/>
                  </a:lnTo>
                  <a:lnTo>
                    <a:pt x="0" y="0"/>
                  </a:lnTo>
                  <a:lnTo>
                    <a:pt x="106" y="0"/>
                  </a:lnTo>
                  <a:lnTo>
                    <a:pt x="106" y="194"/>
                  </a:lnTo>
                  <a:close/>
                  <a:moveTo>
                    <a:pt x="18" y="176"/>
                  </a:moveTo>
                  <a:lnTo>
                    <a:pt x="88" y="176"/>
                  </a:lnTo>
                  <a:lnTo>
                    <a:pt x="88" y="18"/>
                  </a:lnTo>
                  <a:lnTo>
                    <a:pt x="18" y="18"/>
                  </a:lnTo>
                  <a:lnTo>
                    <a:pt x="18" y="32"/>
                  </a:lnTo>
                  <a:lnTo>
                    <a:pt x="18" y="32"/>
                  </a:lnTo>
                  <a:lnTo>
                    <a:pt x="28" y="36"/>
                  </a:lnTo>
                  <a:lnTo>
                    <a:pt x="38" y="40"/>
                  </a:lnTo>
                  <a:lnTo>
                    <a:pt x="46" y="44"/>
                  </a:lnTo>
                  <a:lnTo>
                    <a:pt x="52" y="52"/>
                  </a:lnTo>
                  <a:lnTo>
                    <a:pt x="58" y="60"/>
                  </a:lnTo>
                  <a:lnTo>
                    <a:pt x="62" y="68"/>
                  </a:lnTo>
                  <a:lnTo>
                    <a:pt x="66" y="78"/>
                  </a:lnTo>
                  <a:lnTo>
                    <a:pt x="66" y="88"/>
                  </a:lnTo>
                  <a:lnTo>
                    <a:pt x="66" y="88"/>
                  </a:lnTo>
                  <a:lnTo>
                    <a:pt x="66" y="98"/>
                  </a:lnTo>
                  <a:lnTo>
                    <a:pt x="62" y="108"/>
                  </a:lnTo>
                  <a:lnTo>
                    <a:pt x="58" y="118"/>
                  </a:lnTo>
                  <a:lnTo>
                    <a:pt x="52" y="126"/>
                  </a:lnTo>
                  <a:lnTo>
                    <a:pt x="46" y="132"/>
                  </a:lnTo>
                  <a:lnTo>
                    <a:pt x="38" y="138"/>
                  </a:lnTo>
                  <a:lnTo>
                    <a:pt x="28" y="142"/>
                  </a:lnTo>
                  <a:lnTo>
                    <a:pt x="18" y="144"/>
                  </a:lnTo>
                  <a:lnTo>
                    <a:pt x="18" y="176"/>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53">
              <a:extLst>
                <a:ext uri="{FF2B5EF4-FFF2-40B4-BE49-F238E27FC236}">
                  <a16:creationId xmlns:a16="http://schemas.microsoft.com/office/drawing/2014/main" id="{3E5E4A91-711D-79E8-351B-90FFE05EDF08}"/>
                </a:ext>
              </a:extLst>
            </p:cNvPr>
            <p:cNvSpPr>
              <a:spLocks noEditPoints="1"/>
            </p:cNvSpPr>
            <p:nvPr/>
          </p:nvSpPr>
          <p:spPr bwMode="auto">
            <a:xfrm>
              <a:off x="796" y="2180"/>
              <a:ext cx="62" cy="88"/>
            </a:xfrm>
            <a:custGeom>
              <a:avLst/>
              <a:gdLst>
                <a:gd name="T0" fmla="*/ 62 w 62"/>
                <a:gd name="T1" fmla="*/ 88 h 88"/>
                <a:gd name="T2" fmla="*/ 0 w 62"/>
                <a:gd name="T3" fmla="*/ 88 h 88"/>
                <a:gd name="T4" fmla="*/ 0 w 62"/>
                <a:gd name="T5" fmla="*/ 0 h 88"/>
                <a:gd name="T6" fmla="*/ 62 w 62"/>
                <a:gd name="T7" fmla="*/ 0 h 88"/>
                <a:gd name="T8" fmla="*/ 62 w 62"/>
                <a:gd name="T9" fmla="*/ 88 h 88"/>
                <a:gd name="T10" fmla="*/ 18 w 62"/>
                <a:gd name="T11" fmla="*/ 70 h 88"/>
                <a:gd name="T12" fmla="*/ 44 w 62"/>
                <a:gd name="T13" fmla="*/ 70 h 88"/>
                <a:gd name="T14" fmla="*/ 44 w 62"/>
                <a:gd name="T15" fmla="*/ 18 h 88"/>
                <a:gd name="T16" fmla="*/ 18 w 62"/>
                <a:gd name="T17" fmla="*/ 18 h 88"/>
                <a:gd name="T18" fmla="*/ 18 w 62"/>
                <a:gd name="T19" fmla="*/ 7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88">
                  <a:moveTo>
                    <a:pt x="62" y="88"/>
                  </a:moveTo>
                  <a:lnTo>
                    <a:pt x="0" y="88"/>
                  </a:lnTo>
                  <a:lnTo>
                    <a:pt x="0" y="0"/>
                  </a:lnTo>
                  <a:lnTo>
                    <a:pt x="62" y="0"/>
                  </a:lnTo>
                  <a:lnTo>
                    <a:pt x="62" y="88"/>
                  </a:lnTo>
                  <a:close/>
                  <a:moveTo>
                    <a:pt x="18" y="70"/>
                  </a:moveTo>
                  <a:lnTo>
                    <a:pt x="44" y="70"/>
                  </a:lnTo>
                  <a:lnTo>
                    <a:pt x="44" y="18"/>
                  </a:lnTo>
                  <a:lnTo>
                    <a:pt x="18" y="18"/>
                  </a:lnTo>
                  <a:lnTo>
                    <a:pt x="18" y="70"/>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54">
              <a:extLst>
                <a:ext uri="{FF2B5EF4-FFF2-40B4-BE49-F238E27FC236}">
                  <a16:creationId xmlns:a16="http://schemas.microsoft.com/office/drawing/2014/main" id="{B41B7224-4EFA-EF07-2F55-08553202219D}"/>
                </a:ext>
              </a:extLst>
            </p:cNvPr>
            <p:cNvSpPr>
              <a:spLocks/>
            </p:cNvSpPr>
            <p:nvPr/>
          </p:nvSpPr>
          <p:spPr bwMode="auto">
            <a:xfrm>
              <a:off x="690" y="2466"/>
              <a:ext cx="62" cy="112"/>
            </a:xfrm>
            <a:custGeom>
              <a:avLst/>
              <a:gdLst>
                <a:gd name="T0" fmla="*/ 58 w 62"/>
                <a:gd name="T1" fmla="*/ 112 h 112"/>
                <a:gd name="T2" fmla="*/ 58 w 62"/>
                <a:gd name="T3" fmla="*/ 112 h 112"/>
                <a:gd name="T4" fmla="*/ 46 w 62"/>
                <a:gd name="T5" fmla="*/ 110 h 112"/>
                <a:gd name="T6" fmla="*/ 36 w 62"/>
                <a:gd name="T7" fmla="*/ 108 h 112"/>
                <a:gd name="T8" fmla="*/ 26 w 62"/>
                <a:gd name="T9" fmla="*/ 102 h 112"/>
                <a:gd name="T10" fmla="*/ 18 w 62"/>
                <a:gd name="T11" fmla="*/ 96 h 112"/>
                <a:gd name="T12" fmla="*/ 10 w 62"/>
                <a:gd name="T13" fmla="*/ 88 h 112"/>
                <a:gd name="T14" fmla="*/ 6 w 62"/>
                <a:gd name="T15" fmla="*/ 78 h 112"/>
                <a:gd name="T16" fmla="*/ 2 w 62"/>
                <a:gd name="T17" fmla="*/ 66 h 112"/>
                <a:gd name="T18" fmla="*/ 0 w 62"/>
                <a:gd name="T19" fmla="*/ 56 h 112"/>
                <a:gd name="T20" fmla="*/ 0 w 62"/>
                <a:gd name="T21" fmla="*/ 56 h 112"/>
                <a:gd name="T22" fmla="*/ 2 w 62"/>
                <a:gd name="T23" fmla="*/ 44 h 112"/>
                <a:gd name="T24" fmla="*/ 6 w 62"/>
                <a:gd name="T25" fmla="*/ 34 h 112"/>
                <a:gd name="T26" fmla="*/ 10 w 62"/>
                <a:gd name="T27" fmla="*/ 24 h 112"/>
                <a:gd name="T28" fmla="*/ 18 w 62"/>
                <a:gd name="T29" fmla="*/ 16 h 112"/>
                <a:gd name="T30" fmla="*/ 26 w 62"/>
                <a:gd name="T31" fmla="*/ 8 h 112"/>
                <a:gd name="T32" fmla="*/ 36 w 62"/>
                <a:gd name="T33" fmla="*/ 4 h 112"/>
                <a:gd name="T34" fmla="*/ 46 w 62"/>
                <a:gd name="T35" fmla="*/ 0 h 112"/>
                <a:gd name="T36" fmla="*/ 58 w 62"/>
                <a:gd name="T37" fmla="*/ 0 h 112"/>
                <a:gd name="T38" fmla="*/ 58 w 62"/>
                <a:gd name="T39" fmla="*/ 0 h 112"/>
                <a:gd name="T40" fmla="*/ 60 w 62"/>
                <a:gd name="T41" fmla="*/ 0 h 112"/>
                <a:gd name="T42" fmla="*/ 60 w 62"/>
                <a:gd name="T43" fmla="*/ 18 h 112"/>
                <a:gd name="T44" fmla="*/ 58 w 62"/>
                <a:gd name="T45" fmla="*/ 18 h 112"/>
                <a:gd name="T46" fmla="*/ 58 w 62"/>
                <a:gd name="T47" fmla="*/ 18 h 112"/>
                <a:gd name="T48" fmla="*/ 58 w 62"/>
                <a:gd name="T49" fmla="*/ 18 h 112"/>
                <a:gd name="T50" fmla="*/ 58 w 62"/>
                <a:gd name="T51" fmla="*/ 18 h 112"/>
                <a:gd name="T52" fmla="*/ 50 w 62"/>
                <a:gd name="T53" fmla="*/ 18 h 112"/>
                <a:gd name="T54" fmla="*/ 42 w 62"/>
                <a:gd name="T55" fmla="*/ 20 h 112"/>
                <a:gd name="T56" fmla="*/ 36 w 62"/>
                <a:gd name="T57" fmla="*/ 24 h 112"/>
                <a:gd name="T58" fmla="*/ 30 w 62"/>
                <a:gd name="T59" fmla="*/ 28 h 112"/>
                <a:gd name="T60" fmla="*/ 26 w 62"/>
                <a:gd name="T61" fmla="*/ 34 h 112"/>
                <a:gd name="T62" fmla="*/ 22 w 62"/>
                <a:gd name="T63" fmla="*/ 40 h 112"/>
                <a:gd name="T64" fmla="*/ 20 w 62"/>
                <a:gd name="T65" fmla="*/ 48 h 112"/>
                <a:gd name="T66" fmla="*/ 18 w 62"/>
                <a:gd name="T67" fmla="*/ 56 h 112"/>
                <a:gd name="T68" fmla="*/ 18 w 62"/>
                <a:gd name="T69" fmla="*/ 56 h 112"/>
                <a:gd name="T70" fmla="*/ 20 w 62"/>
                <a:gd name="T71" fmla="*/ 64 h 112"/>
                <a:gd name="T72" fmla="*/ 22 w 62"/>
                <a:gd name="T73" fmla="*/ 70 h 112"/>
                <a:gd name="T74" fmla="*/ 26 w 62"/>
                <a:gd name="T75" fmla="*/ 78 h 112"/>
                <a:gd name="T76" fmla="*/ 30 w 62"/>
                <a:gd name="T77" fmla="*/ 82 h 112"/>
                <a:gd name="T78" fmla="*/ 36 w 62"/>
                <a:gd name="T79" fmla="*/ 88 h 112"/>
                <a:gd name="T80" fmla="*/ 42 w 62"/>
                <a:gd name="T81" fmla="*/ 90 h 112"/>
                <a:gd name="T82" fmla="*/ 50 w 62"/>
                <a:gd name="T83" fmla="*/ 94 h 112"/>
                <a:gd name="T84" fmla="*/ 58 w 62"/>
                <a:gd name="T85" fmla="*/ 94 h 112"/>
                <a:gd name="T86" fmla="*/ 60 w 62"/>
                <a:gd name="T87" fmla="*/ 94 h 112"/>
                <a:gd name="T88" fmla="*/ 62 w 62"/>
                <a:gd name="T89" fmla="*/ 112 h 112"/>
                <a:gd name="T90" fmla="*/ 62 w 62"/>
                <a:gd name="T91" fmla="*/ 112 h 112"/>
                <a:gd name="T92" fmla="*/ 58 w 62"/>
                <a:gd name="T93" fmla="*/ 112 h 112"/>
                <a:gd name="T94" fmla="*/ 58 w 62"/>
                <a:gd name="T9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 h="112">
                  <a:moveTo>
                    <a:pt x="58" y="112"/>
                  </a:moveTo>
                  <a:lnTo>
                    <a:pt x="58" y="112"/>
                  </a:lnTo>
                  <a:lnTo>
                    <a:pt x="46" y="110"/>
                  </a:lnTo>
                  <a:lnTo>
                    <a:pt x="36" y="108"/>
                  </a:lnTo>
                  <a:lnTo>
                    <a:pt x="26" y="102"/>
                  </a:lnTo>
                  <a:lnTo>
                    <a:pt x="18" y="96"/>
                  </a:lnTo>
                  <a:lnTo>
                    <a:pt x="10" y="88"/>
                  </a:lnTo>
                  <a:lnTo>
                    <a:pt x="6" y="78"/>
                  </a:lnTo>
                  <a:lnTo>
                    <a:pt x="2" y="66"/>
                  </a:lnTo>
                  <a:lnTo>
                    <a:pt x="0" y="56"/>
                  </a:lnTo>
                  <a:lnTo>
                    <a:pt x="0" y="56"/>
                  </a:lnTo>
                  <a:lnTo>
                    <a:pt x="2" y="44"/>
                  </a:lnTo>
                  <a:lnTo>
                    <a:pt x="6" y="34"/>
                  </a:lnTo>
                  <a:lnTo>
                    <a:pt x="10" y="24"/>
                  </a:lnTo>
                  <a:lnTo>
                    <a:pt x="18" y="16"/>
                  </a:lnTo>
                  <a:lnTo>
                    <a:pt x="26" y="8"/>
                  </a:lnTo>
                  <a:lnTo>
                    <a:pt x="36" y="4"/>
                  </a:lnTo>
                  <a:lnTo>
                    <a:pt x="46" y="0"/>
                  </a:lnTo>
                  <a:lnTo>
                    <a:pt x="58" y="0"/>
                  </a:lnTo>
                  <a:lnTo>
                    <a:pt x="58" y="0"/>
                  </a:lnTo>
                  <a:lnTo>
                    <a:pt x="60" y="0"/>
                  </a:lnTo>
                  <a:lnTo>
                    <a:pt x="60" y="18"/>
                  </a:lnTo>
                  <a:lnTo>
                    <a:pt x="58" y="18"/>
                  </a:lnTo>
                  <a:lnTo>
                    <a:pt x="58" y="18"/>
                  </a:lnTo>
                  <a:lnTo>
                    <a:pt x="58" y="18"/>
                  </a:lnTo>
                  <a:lnTo>
                    <a:pt x="58" y="18"/>
                  </a:lnTo>
                  <a:lnTo>
                    <a:pt x="50" y="18"/>
                  </a:lnTo>
                  <a:lnTo>
                    <a:pt x="42" y="20"/>
                  </a:lnTo>
                  <a:lnTo>
                    <a:pt x="36" y="24"/>
                  </a:lnTo>
                  <a:lnTo>
                    <a:pt x="30" y="28"/>
                  </a:lnTo>
                  <a:lnTo>
                    <a:pt x="26" y="34"/>
                  </a:lnTo>
                  <a:lnTo>
                    <a:pt x="22" y="40"/>
                  </a:lnTo>
                  <a:lnTo>
                    <a:pt x="20" y="48"/>
                  </a:lnTo>
                  <a:lnTo>
                    <a:pt x="18" y="56"/>
                  </a:lnTo>
                  <a:lnTo>
                    <a:pt x="18" y="56"/>
                  </a:lnTo>
                  <a:lnTo>
                    <a:pt x="20" y="64"/>
                  </a:lnTo>
                  <a:lnTo>
                    <a:pt x="22" y="70"/>
                  </a:lnTo>
                  <a:lnTo>
                    <a:pt x="26" y="78"/>
                  </a:lnTo>
                  <a:lnTo>
                    <a:pt x="30" y="82"/>
                  </a:lnTo>
                  <a:lnTo>
                    <a:pt x="36" y="88"/>
                  </a:lnTo>
                  <a:lnTo>
                    <a:pt x="42" y="90"/>
                  </a:lnTo>
                  <a:lnTo>
                    <a:pt x="50" y="94"/>
                  </a:lnTo>
                  <a:lnTo>
                    <a:pt x="58" y="94"/>
                  </a:lnTo>
                  <a:lnTo>
                    <a:pt x="60" y="94"/>
                  </a:lnTo>
                  <a:lnTo>
                    <a:pt x="62" y="112"/>
                  </a:lnTo>
                  <a:lnTo>
                    <a:pt x="62" y="112"/>
                  </a:lnTo>
                  <a:lnTo>
                    <a:pt x="58" y="112"/>
                  </a:lnTo>
                  <a:lnTo>
                    <a:pt x="58" y="112"/>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55">
              <a:extLst>
                <a:ext uri="{FF2B5EF4-FFF2-40B4-BE49-F238E27FC236}">
                  <a16:creationId xmlns:a16="http://schemas.microsoft.com/office/drawing/2014/main" id="{89D40C03-CB08-1A39-12A6-79FB278DDD13}"/>
                </a:ext>
              </a:extLst>
            </p:cNvPr>
            <p:cNvSpPr>
              <a:spLocks noEditPoints="1"/>
            </p:cNvSpPr>
            <p:nvPr/>
          </p:nvSpPr>
          <p:spPr bwMode="auto">
            <a:xfrm>
              <a:off x="742" y="2418"/>
              <a:ext cx="174" cy="198"/>
            </a:xfrm>
            <a:custGeom>
              <a:avLst/>
              <a:gdLst>
                <a:gd name="T0" fmla="*/ 174 w 174"/>
                <a:gd name="T1" fmla="*/ 198 h 198"/>
                <a:gd name="T2" fmla="*/ 0 w 174"/>
                <a:gd name="T3" fmla="*/ 198 h 198"/>
                <a:gd name="T4" fmla="*/ 0 w 174"/>
                <a:gd name="T5" fmla="*/ 142 h 198"/>
                <a:gd name="T6" fmla="*/ 8 w 174"/>
                <a:gd name="T7" fmla="*/ 142 h 198"/>
                <a:gd name="T8" fmla="*/ 8 w 174"/>
                <a:gd name="T9" fmla="*/ 142 h 198"/>
                <a:gd name="T10" fmla="*/ 16 w 174"/>
                <a:gd name="T11" fmla="*/ 140 h 198"/>
                <a:gd name="T12" fmla="*/ 22 w 174"/>
                <a:gd name="T13" fmla="*/ 138 h 198"/>
                <a:gd name="T14" fmla="*/ 28 w 174"/>
                <a:gd name="T15" fmla="*/ 134 h 198"/>
                <a:gd name="T16" fmla="*/ 34 w 174"/>
                <a:gd name="T17" fmla="*/ 130 h 198"/>
                <a:gd name="T18" fmla="*/ 38 w 174"/>
                <a:gd name="T19" fmla="*/ 124 h 198"/>
                <a:gd name="T20" fmla="*/ 40 w 174"/>
                <a:gd name="T21" fmla="*/ 118 h 198"/>
                <a:gd name="T22" fmla="*/ 42 w 174"/>
                <a:gd name="T23" fmla="*/ 110 h 198"/>
                <a:gd name="T24" fmla="*/ 44 w 174"/>
                <a:gd name="T25" fmla="*/ 104 h 198"/>
                <a:gd name="T26" fmla="*/ 44 w 174"/>
                <a:gd name="T27" fmla="*/ 104 h 198"/>
                <a:gd name="T28" fmla="*/ 42 w 174"/>
                <a:gd name="T29" fmla="*/ 96 h 198"/>
                <a:gd name="T30" fmla="*/ 40 w 174"/>
                <a:gd name="T31" fmla="*/ 90 h 198"/>
                <a:gd name="T32" fmla="*/ 38 w 174"/>
                <a:gd name="T33" fmla="*/ 84 h 198"/>
                <a:gd name="T34" fmla="*/ 34 w 174"/>
                <a:gd name="T35" fmla="*/ 78 h 198"/>
                <a:gd name="T36" fmla="*/ 28 w 174"/>
                <a:gd name="T37" fmla="*/ 74 h 198"/>
                <a:gd name="T38" fmla="*/ 22 w 174"/>
                <a:gd name="T39" fmla="*/ 70 h 198"/>
                <a:gd name="T40" fmla="*/ 16 w 174"/>
                <a:gd name="T41" fmla="*/ 66 h 198"/>
                <a:gd name="T42" fmla="*/ 8 w 174"/>
                <a:gd name="T43" fmla="*/ 66 h 198"/>
                <a:gd name="T44" fmla="*/ 0 w 174"/>
                <a:gd name="T45" fmla="*/ 64 h 198"/>
                <a:gd name="T46" fmla="*/ 0 w 174"/>
                <a:gd name="T47" fmla="*/ 0 h 198"/>
                <a:gd name="T48" fmla="*/ 174 w 174"/>
                <a:gd name="T49" fmla="*/ 0 h 198"/>
                <a:gd name="T50" fmla="*/ 174 w 174"/>
                <a:gd name="T51" fmla="*/ 198 h 198"/>
                <a:gd name="T52" fmla="*/ 18 w 174"/>
                <a:gd name="T53" fmla="*/ 180 h 198"/>
                <a:gd name="T54" fmla="*/ 156 w 174"/>
                <a:gd name="T55" fmla="*/ 180 h 198"/>
                <a:gd name="T56" fmla="*/ 156 w 174"/>
                <a:gd name="T57" fmla="*/ 18 h 198"/>
                <a:gd name="T58" fmla="*/ 18 w 174"/>
                <a:gd name="T59" fmla="*/ 18 h 198"/>
                <a:gd name="T60" fmla="*/ 18 w 174"/>
                <a:gd name="T61" fmla="*/ 48 h 198"/>
                <a:gd name="T62" fmla="*/ 18 w 174"/>
                <a:gd name="T63" fmla="*/ 48 h 198"/>
                <a:gd name="T64" fmla="*/ 26 w 174"/>
                <a:gd name="T65" fmla="*/ 52 h 198"/>
                <a:gd name="T66" fmla="*/ 36 w 174"/>
                <a:gd name="T67" fmla="*/ 56 h 198"/>
                <a:gd name="T68" fmla="*/ 42 w 174"/>
                <a:gd name="T69" fmla="*/ 62 h 198"/>
                <a:gd name="T70" fmla="*/ 50 w 174"/>
                <a:gd name="T71" fmla="*/ 68 h 198"/>
                <a:gd name="T72" fmla="*/ 54 w 174"/>
                <a:gd name="T73" fmla="*/ 76 h 198"/>
                <a:gd name="T74" fmla="*/ 58 w 174"/>
                <a:gd name="T75" fmla="*/ 84 h 198"/>
                <a:gd name="T76" fmla="*/ 60 w 174"/>
                <a:gd name="T77" fmla="*/ 94 h 198"/>
                <a:gd name="T78" fmla="*/ 62 w 174"/>
                <a:gd name="T79" fmla="*/ 104 h 198"/>
                <a:gd name="T80" fmla="*/ 62 w 174"/>
                <a:gd name="T81" fmla="*/ 104 h 198"/>
                <a:gd name="T82" fmla="*/ 60 w 174"/>
                <a:gd name="T83" fmla="*/ 114 h 198"/>
                <a:gd name="T84" fmla="*/ 58 w 174"/>
                <a:gd name="T85" fmla="*/ 122 h 198"/>
                <a:gd name="T86" fmla="*/ 54 w 174"/>
                <a:gd name="T87" fmla="*/ 132 h 198"/>
                <a:gd name="T88" fmla="*/ 50 w 174"/>
                <a:gd name="T89" fmla="*/ 138 h 198"/>
                <a:gd name="T90" fmla="*/ 42 w 174"/>
                <a:gd name="T91" fmla="*/ 146 h 198"/>
                <a:gd name="T92" fmla="*/ 36 w 174"/>
                <a:gd name="T93" fmla="*/ 152 h 198"/>
                <a:gd name="T94" fmla="*/ 26 w 174"/>
                <a:gd name="T95" fmla="*/ 156 h 198"/>
                <a:gd name="T96" fmla="*/ 18 w 174"/>
                <a:gd name="T97" fmla="*/ 158 h 198"/>
                <a:gd name="T98" fmla="*/ 18 w 174"/>
                <a:gd name="T99" fmla="*/ 18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4" h="198">
                  <a:moveTo>
                    <a:pt x="174" y="198"/>
                  </a:moveTo>
                  <a:lnTo>
                    <a:pt x="0" y="198"/>
                  </a:lnTo>
                  <a:lnTo>
                    <a:pt x="0" y="142"/>
                  </a:lnTo>
                  <a:lnTo>
                    <a:pt x="8" y="142"/>
                  </a:lnTo>
                  <a:lnTo>
                    <a:pt x="8" y="142"/>
                  </a:lnTo>
                  <a:lnTo>
                    <a:pt x="16" y="140"/>
                  </a:lnTo>
                  <a:lnTo>
                    <a:pt x="22" y="138"/>
                  </a:lnTo>
                  <a:lnTo>
                    <a:pt x="28" y="134"/>
                  </a:lnTo>
                  <a:lnTo>
                    <a:pt x="34" y="130"/>
                  </a:lnTo>
                  <a:lnTo>
                    <a:pt x="38" y="124"/>
                  </a:lnTo>
                  <a:lnTo>
                    <a:pt x="40" y="118"/>
                  </a:lnTo>
                  <a:lnTo>
                    <a:pt x="42" y="110"/>
                  </a:lnTo>
                  <a:lnTo>
                    <a:pt x="44" y="104"/>
                  </a:lnTo>
                  <a:lnTo>
                    <a:pt x="44" y="104"/>
                  </a:lnTo>
                  <a:lnTo>
                    <a:pt x="42" y="96"/>
                  </a:lnTo>
                  <a:lnTo>
                    <a:pt x="40" y="90"/>
                  </a:lnTo>
                  <a:lnTo>
                    <a:pt x="38" y="84"/>
                  </a:lnTo>
                  <a:lnTo>
                    <a:pt x="34" y="78"/>
                  </a:lnTo>
                  <a:lnTo>
                    <a:pt x="28" y="74"/>
                  </a:lnTo>
                  <a:lnTo>
                    <a:pt x="22" y="70"/>
                  </a:lnTo>
                  <a:lnTo>
                    <a:pt x="16" y="66"/>
                  </a:lnTo>
                  <a:lnTo>
                    <a:pt x="8" y="66"/>
                  </a:lnTo>
                  <a:lnTo>
                    <a:pt x="0" y="64"/>
                  </a:lnTo>
                  <a:lnTo>
                    <a:pt x="0" y="0"/>
                  </a:lnTo>
                  <a:lnTo>
                    <a:pt x="174" y="0"/>
                  </a:lnTo>
                  <a:lnTo>
                    <a:pt x="174" y="198"/>
                  </a:lnTo>
                  <a:close/>
                  <a:moveTo>
                    <a:pt x="18" y="180"/>
                  </a:moveTo>
                  <a:lnTo>
                    <a:pt x="156" y="180"/>
                  </a:lnTo>
                  <a:lnTo>
                    <a:pt x="156" y="18"/>
                  </a:lnTo>
                  <a:lnTo>
                    <a:pt x="18" y="18"/>
                  </a:lnTo>
                  <a:lnTo>
                    <a:pt x="18" y="48"/>
                  </a:lnTo>
                  <a:lnTo>
                    <a:pt x="18" y="48"/>
                  </a:lnTo>
                  <a:lnTo>
                    <a:pt x="26" y="52"/>
                  </a:lnTo>
                  <a:lnTo>
                    <a:pt x="36" y="56"/>
                  </a:lnTo>
                  <a:lnTo>
                    <a:pt x="42" y="62"/>
                  </a:lnTo>
                  <a:lnTo>
                    <a:pt x="50" y="68"/>
                  </a:lnTo>
                  <a:lnTo>
                    <a:pt x="54" y="76"/>
                  </a:lnTo>
                  <a:lnTo>
                    <a:pt x="58" y="84"/>
                  </a:lnTo>
                  <a:lnTo>
                    <a:pt x="60" y="94"/>
                  </a:lnTo>
                  <a:lnTo>
                    <a:pt x="62" y="104"/>
                  </a:lnTo>
                  <a:lnTo>
                    <a:pt x="62" y="104"/>
                  </a:lnTo>
                  <a:lnTo>
                    <a:pt x="60" y="114"/>
                  </a:lnTo>
                  <a:lnTo>
                    <a:pt x="58" y="122"/>
                  </a:lnTo>
                  <a:lnTo>
                    <a:pt x="54" y="132"/>
                  </a:lnTo>
                  <a:lnTo>
                    <a:pt x="50" y="138"/>
                  </a:lnTo>
                  <a:lnTo>
                    <a:pt x="42" y="146"/>
                  </a:lnTo>
                  <a:lnTo>
                    <a:pt x="36" y="152"/>
                  </a:lnTo>
                  <a:lnTo>
                    <a:pt x="26" y="156"/>
                  </a:lnTo>
                  <a:lnTo>
                    <a:pt x="18" y="158"/>
                  </a:lnTo>
                  <a:lnTo>
                    <a:pt x="18" y="180"/>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56">
              <a:extLst>
                <a:ext uri="{FF2B5EF4-FFF2-40B4-BE49-F238E27FC236}">
                  <a16:creationId xmlns:a16="http://schemas.microsoft.com/office/drawing/2014/main" id="{7E00FD72-AA33-E3DF-054B-56FD890C9F24}"/>
                </a:ext>
              </a:extLst>
            </p:cNvPr>
            <p:cNvSpPr>
              <a:spLocks noEditPoints="1"/>
            </p:cNvSpPr>
            <p:nvPr/>
          </p:nvSpPr>
          <p:spPr bwMode="auto">
            <a:xfrm>
              <a:off x="706" y="2372"/>
              <a:ext cx="244" cy="64"/>
            </a:xfrm>
            <a:custGeom>
              <a:avLst/>
              <a:gdLst>
                <a:gd name="T0" fmla="*/ 244 w 244"/>
                <a:gd name="T1" fmla="*/ 64 h 64"/>
                <a:gd name="T2" fmla="*/ 0 w 244"/>
                <a:gd name="T3" fmla="*/ 64 h 64"/>
                <a:gd name="T4" fmla="*/ 0 w 244"/>
                <a:gd name="T5" fmla="*/ 0 h 64"/>
                <a:gd name="T6" fmla="*/ 244 w 244"/>
                <a:gd name="T7" fmla="*/ 0 h 64"/>
                <a:gd name="T8" fmla="*/ 244 w 244"/>
                <a:gd name="T9" fmla="*/ 64 h 64"/>
                <a:gd name="T10" fmla="*/ 18 w 244"/>
                <a:gd name="T11" fmla="*/ 46 h 64"/>
                <a:gd name="T12" fmla="*/ 226 w 244"/>
                <a:gd name="T13" fmla="*/ 46 h 64"/>
                <a:gd name="T14" fmla="*/ 226 w 244"/>
                <a:gd name="T15" fmla="*/ 18 h 64"/>
                <a:gd name="T16" fmla="*/ 18 w 244"/>
                <a:gd name="T17" fmla="*/ 18 h 64"/>
                <a:gd name="T18" fmla="*/ 18 w 244"/>
                <a:gd name="T19" fmla="*/ 4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4" h="64">
                  <a:moveTo>
                    <a:pt x="244" y="64"/>
                  </a:moveTo>
                  <a:lnTo>
                    <a:pt x="0" y="64"/>
                  </a:lnTo>
                  <a:lnTo>
                    <a:pt x="0" y="0"/>
                  </a:lnTo>
                  <a:lnTo>
                    <a:pt x="244" y="0"/>
                  </a:lnTo>
                  <a:lnTo>
                    <a:pt x="244" y="64"/>
                  </a:lnTo>
                  <a:close/>
                  <a:moveTo>
                    <a:pt x="18" y="46"/>
                  </a:moveTo>
                  <a:lnTo>
                    <a:pt x="226" y="46"/>
                  </a:lnTo>
                  <a:lnTo>
                    <a:pt x="226" y="18"/>
                  </a:lnTo>
                  <a:lnTo>
                    <a:pt x="18" y="18"/>
                  </a:lnTo>
                  <a:lnTo>
                    <a:pt x="18" y="46"/>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Rectangle 57">
              <a:extLst>
                <a:ext uri="{FF2B5EF4-FFF2-40B4-BE49-F238E27FC236}">
                  <a16:creationId xmlns:a16="http://schemas.microsoft.com/office/drawing/2014/main" id="{BAE8C954-1779-DC53-2D8F-F916DAE8D6F1}"/>
                </a:ext>
              </a:extLst>
            </p:cNvPr>
            <p:cNvSpPr>
              <a:spLocks noChangeArrowheads="1"/>
            </p:cNvSpPr>
            <p:nvPr/>
          </p:nvSpPr>
          <p:spPr bwMode="auto">
            <a:xfrm>
              <a:off x="482" y="2598"/>
              <a:ext cx="524"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58">
              <a:extLst>
                <a:ext uri="{FF2B5EF4-FFF2-40B4-BE49-F238E27FC236}">
                  <a16:creationId xmlns:a16="http://schemas.microsoft.com/office/drawing/2014/main" id="{D29A2A02-98D3-3038-6FB2-4FC84CB8A0B9}"/>
                </a:ext>
              </a:extLst>
            </p:cNvPr>
            <p:cNvSpPr>
              <a:spLocks/>
            </p:cNvSpPr>
            <p:nvPr/>
          </p:nvSpPr>
          <p:spPr bwMode="auto">
            <a:xfrm>
              <a:off x="822" y="1946"/>
              <a:ext cx="502" cy="728"/>
            </a:xfrm>
            <a:custGeom>
              <a:avLst/>
              <a:gdLst>
                <a:gd name="T0" fmla="*/ 502 w 502"/>
                <a:gd name="T1" fmla="*/ 728 h 728"/>
                <a:gd name="T2" fmla="*/ 0 w 502"/>
                <a:gd name="T3" fmla="*/ 728 h 728"/>
                <a:gd name="T4" fmla="*/ 0 w 502"/>
                <a:gd name="T5" fmla="*/ 686 h 728"/>
                <a:gd name="T6" fmla="*/ 18 w 502"/>
                <a:gd name="T7" fmla="*/ 686 h 728"/>
                <a:gd name="T8" fmla="*/ 18 w 502"/>
                <a:gd name="T9" fmla="*/ 710 h 728"/>
                <a:gd name="T10" fmla="*/ 484 w 502"/>
                <a:gd name="T11" fmla="*/ 710 h 728"/>
                <a:gd name="T12" fmla="*/ 484 w 502"/>
                <a:gd name="T13" fmla="*/ 120 h 728"/>
                <a:gd name="T14" fmla="*/ 374 w 502"/>
                <a:gd name="T15" fmla="*/ 18 h 728"/>
                <a:gd name="T16" fmla="*/ 18 w 502"/>
                <a:gd name="T17" fmla="*/ 18 h 728"/>
                <a:gd name="T18" fmla="*/ 18 w 502"/>
                <a:gd name="T19" fmla="*/ 42 h 728"/>
                <a:gd name="T20" fmla="*/ 0 w 502"/>
                <a:gd name="T21" fmla="*/ 42 h 728"/>
                <a:gd name="T22" fmla="*/ 0 w 502"/>
                <a:gd name="T23" fmla="*/ 0 h 728"/>
                <a:gd name="T24" fmla="*/ 382 w 502"/>
                <a:gd name="T25" fmla="*/ 0 h 728"/>
                <a:gd name="T26" fmla="*/ 502 w 502"/>
                <a:gd name="T27" fmla="*/ 112 h 728"/>
                <a:gd name="T28" fmla="*/ 502 w 502"/>
                <a:gd name="T29" fmla="*/ 728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2" h="728">
                  <a:moveTo>
                    <a:pt x="502" y="728"/>
                  </a:moveTo>
                  <a:lnTo>
                    <a:pt x="0" y="728"/>
                  </a:lnTo>
                  <a:lnTo>
                    <a:pt x="0" y="686"/>
                  </a:lnTo>
                  <a:lnTo>
                    <a:pt x="18" y="686"/>
                  </a:lnTo>
                  <a:lnTo>
                    <a:pt x="18" y="710"/>
                  </a:lnTo>
                  <a:lnTo>
                    <a:pt x="484" y="710"/>
                  </a:lnTo>
                  <a:lnTo>
                    <a:pt x="484" y="120"/>
                  </a:lnTo>
                  <a:lnTo>
                    <a:pt x="374" y="18"/>
                  </a:lnTo>
                  <a:lnTo>
                    <a:pt x="18" y="18"/>
                  </a:lnTo>
                  <a:lnTo>
                    <a:pt x="18" y="42"/>
                  </a:lnTo>
                  <a:lnTo>
                    <a:pt x="0" y="42"/>
                  </a:lnTo>
                  <a:lnTo>
                    <a:pt x="0" y="0"/>
                  </a:lnTo>
                  <a:lnTo>
                    <a:pt x="382" y="0"/>
                  </a:lnTo>
                  <a:lnTo>
                    <a:pt x="502" y="112"/>
                  </a:lnTo>
                  <a:lnTo>
                    <a:pt x="502" y="728"/>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Rectangle 59">
              <a:extLst>
                <a:ext uri="{FF2B5EF4-FFF2-40B4-BE49-F238E27FC236}">
                  <a16:creationId xmlns:a16="http://schemas.microsoft.com/office/drawing/2014/main" id="{42D34175-1563-253E-A5EB-C5C96292C19A}"/>
                </a:ext>
              </a:extLst>
            </p:cNvPr>
            <p:cNvSpPr>
              <a:spLocks noChangeArrowheads="1"/>
            </p:cNvSpPr>
            <p:nvPr/>
          </p:nvSpPr>
          <p:spPr bwMode="auto">
            <a:xfrm>
              <a:off x="942" y="2222"/>
              <a:ext cx="18" cy="124"/>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Rectangle 60">
              <a:extLst>
                <a:ext uri="{FF2B5EF4-FFF2-40B4-BE49-F238E27FC236}">
                  <a16:creationId xmlns:a16="http://schemas.microsoft.com/office/drawing/2014/main" id="{70C53954-2465-ED55-2BE1-BD2A69DE0340}"/>
                </a:ext>
              </a:extLst>
            </p:cNvPr>
            <p:cNvSpPr>
              <a:spLocks noChangeArrowheads="1"/>
            </p:cNvSpPr>
            <p:nvPr/>
          </p:nvSpPr>
          <p:spPr bwMode="auto">
            <a:xfrm>
              <a:off x="1040" y="2144"/>
              <a:ext cx="18" cy="202"/>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2" name="Rectangle 61">
              <a:extLst>
                <a:ext uri="{FF2B5EF4-FFF2-40B4-BE49-F238E27FC236}">
                  <a16:creationId xmlns:a16="http://schemas.microsoft.com/office/drawing/2014/main" id="{D647E67B-B73F-D5F5-FB96-05405B470A9B}"/>
                </a:ext>
              </a:extLst>
            </p:cNvPr>
            <p:cNvSpPr>
              <a:spLocks noChangeArrowheads="1"/>
            </p:cNvSpPr>
            <p:nvPr/>
          </p:nvSpPr>
          <p:spPr bwMode="auto">
            <a:xfrm>
              <a:off x="990" y="2180"/>
              <a:ext cx="18" cy="166"/>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3" name="Rectangle 62">
              <a:extLst>
                <a:ext uri="{FF2B5EF4-FFF2-40B4-BE49-F238E27FC236}">
                  <a16:creationId xmlns:a16="http://schemas.microsoft.com/office/drawing/2014/main" id="{955C9740-3E15-0E83-01C7-12B52278E961}"/>
                </a:ext>
              </a:extLst>
            </p:cNvPr>
            <p:cNvSpPr>
              <a:spLocks noChangeArrowheads="1"/>
            </p:cNvSpPr>
            <p:nvPr/>
          </p:nvSpPr>
          <p:spPr bwMode="auto">
            <a:xfrm>
              <a:off x="1090" y="2180"/>
              <a:ext cx="18" cy="166"/>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4" name="Rectangle 63">
              <a:extLst>
                <a:ext uri="{FF2B5EF4-FFF2-40B4-BE49-F238E27FC236}">
                  <a16:creationId xmlns:a16="http://schemas.microsoft.com/office/drawing/2014/main" id="{3A93E85D-29B4-4923-550A-24D0143E8D92}"/>
                </a:ext>
              </a:extLst>
            </p:cNvPr>
            <p:cNvSpPr>
              <a:spLocks noChangeArrowheads="1"/>
            </p:cNvSpPr>
            <p:nvPr/>
          </p:nvSpPr>
          <p:spPr bwMode="auto">
            <a:xfrm>
              <a:off x="1138" y="2270"/>
              <a:ext cx="18" cy="76"/>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5" name="Rectangle 64">
              <a:extLst>
                <a:ext uri="{FF2B5EF4-FFF2-40B4-BE49-F238E27FC236}">
                  <a16:creationId xmlns:a16="http://schemas.microsoft.com/office/drawing/2014/main" id="{00F81A1B-92BD-D0C8-5759-FC586E8C4639}"/>
                </a:ext>
              </a:extLst>
            </p:cNvPr>
            <p:cNvSpPr>
              <a:spLocks noChangeArrowheads="1"/>
            </p:cNvSpPr>
            <p:nvPr/>
          </p:nvSpPr>
          <p:spPr bwMode="auto">
            <a:xfrm>
              <a:off x="1188" y="2180"/>
              <a:ext cx="18" cy="166"/>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6" name="Rectangle 65">
              <a:extLst>
                <a:ext uri="{FF2B5EF4-FFF2-40B4-BE49-F238E27FC236}">
                  <a16:creationId xmlns:a16="http://schemas.microsoft.com/office/drawing/2014/main" id="{A53DD722-7B8F-36FC-4BDA-D17224885028}"/>
                </a:ext>
              </a:extLst>
            </p:cNvPr>
            <p:cNvSpPr>
              <a:spLocks noChangeArrowheads="1"/>
            </p:cNvSpPr>
            <p:nvPr/>
          </p:nvSpPr>
          <p:spPr bwMode="auto">
            <a:xfrm>
              <a:off x="1236" y="2250"/>
              <a:ext cx="18" cy="96"/>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66">
              <a:extLst>
                <a:ext uri="{FF2B5EF4-FFF2-40B4-BE49-F238E27FC236}">
                  <a16:creationId xmlns:a16="http://schemas.microsoft.com/office/drawing/2014/main" id="{A847AF3F-480E-A66C-D1A3-5E728743F76B}"/>
                </a:ext>
              </a:extLst>
            </p:cNvPr>
            <p:cNvSpPr>
              <a:spLocks noEditPoints="1"/>
            </p:cNvSpPr>
            <p:nvPr/>
          </p:nvSpPr>
          <p:spPr bwMode="auto">
            <a:xfrm>
              <a:off x="912" y="2004"/>
              <a:ext cx="250" cy="72"/>
            </a:xfrm>
            <a:custGeom>
              <a:avLst/>
              <a:gdLst>
                <a:gd name="T0" fmla="*/ 250 w 250"/>
                <a:gd name="T1" fmla="*/ 72 h 72"/>
                <a:gd name="T2" fmla="*/ 0 w 250"/>
                <a:gd name="T3" fmla="*/ 72 h 72"/>
                <a:gd name="T4" fmla="*/ 0 w 250"/>
                <a:gd name="T5" fmla="*/ 0 h 72"/>
                <a:gd name="T6" fmla="*/ 250 w 250"/>
                <a:gd name="T7" fmla="*/ 0 h 72"/>
                <a:gd name="T8" fmla="*/ 250 w 250"/>
                <a:gd name="T9" fmla="*/ 72 h 72"/>
                <a:gd name="T10" fmla="*/ 18 w 250"/>
                <a:gd name="T11" fmla="*/ 54 h 72"/>
                <a:gd name="T12" fmla="*/ 232 w 250"/>
                <a:gd name="T13" fmla="*/ 54 h 72"/>
                <a:gd name="T14" fmla="*/ 232 w 250"/>
                <a:gd name="T15" fmla="*/ 18 h 72"/>
                <a:gd name="T16" fmla="*/ 18 w 250"/>
                <a:gd name="T17" fmla="*/ 18 h 72"/>
                <a:gd name="T18" fmla="*/ 18 w 250"/>
                <a:gd name="T19" fmla="*/ 5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0" h="72">
                  <a:moveTo>
                    <a:pt x="250" y="72"/>
                  </a:moveTo>
                  <a:lnTo>
                    <a:pt x="0" y="72"/>
                  </a:lnTo>
                  <a:lnTo>
                    <a:pt x="0" y="0"/>
                  </a:lnTo>
                  <a:lnTo>
                    <a:pt x="250" y="0"/>
                  </a:lnTo>
                  <a:lnTo>
                    <a:pt x="250" y="72"/>
                  </a:lnTo>
                  <a:close/>
                  <a:moveTo>
                    <a:pt x="18" y="54"/>
                  </a:moveTo>
                  <a:lnTo>
                    <a:pt x="232" y="54"/>
                  </a:lnTo>
                  <a:lnTo>
                    <a:pt x="232" y="18"/>
                  </a:lnTo>
                  <a:lnTo>
                    <a:pt x="18" y="18"/>
                  </a:lnTo>
                  <a:lnTo>
                    <a:pt x="18" y="5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8" name="Group 80" descr="Strategy Compliance HR Management&#10;Product management Icons&#10;Icon">
            <a:extLst>
              <a:ext uri="{FF2B5EF4-FFF2-40B4-BE49-F238E27FC236}">
                <a16:creationId xmlns:a16="http://schemas.microsoft.com/office/drawing/2014/main" id="{5AF1D6CF-A38A-09FC-937D-B6E5A1CC6671}"/>
              </a:ext>
            </a:extLst>
          </p:cNvPr>
          <p:cNvGrpSpPr>
            <a:grpSpLocks noChangeAspect="1"/>
          </p:cNvGrpSpPr>
          <p:nvPr/>
        </p:nvGrpSpPr>
        <p:grpSpPr bwMode="auto">
          <a:xfrm>
            <a:off x="1234612" y="4305147"/>
            <a:ext cx="755945" cy="728240"/>
            <a:chOff x="4460" y="2946"/>
            <a:chExt cx="764" cy="736"/>
          </a:xfrm>
          <a:solidFill>
            <a:schemeClr val="bg1"/>
          </a:solidFill>
        </p:grpSpPr>
        <p:sp>
          <p:nvSpPr>
            <p:cNvPr id="39" name="Freeform 81">
              <a:extLst>
                <a:ext uri="{FF2B5EF4-FFF2-40B4-BE49-F238E27FC236}">
                  <a16:creationId xmlns:a16="http://schemas.microsoft.com/office/drawing/2014/main" id="{0A7544F4-8BCE-691E-15B6-DFBCD5267EB7}"/>
                </a:ext>
              </a:extLst>
            </p:cNvPr>
            <p:cNvSpPr>
              <a:spLocks noEditPoints="1"/>
            </p:cNvSpPr>
            <p:nvPr/>
          </p:nvSpPr>
          <p:spPr bwMode="auto">
            <a:xfrm>
              <a:off x="4504" y="3124"/>
              <a:ext cx="74" cy="552"/>
            </a:xfrm>
            <a:custGeom>
              <a:avLst/>
              <a:gdLst>
                <a:gd name="T0" fmla="*/ 36 w 74"/>
                <a:gd name="T1" fmla="*/ 552 h 552"/>
                <a:gd name="T2" fmla="*/ 0 w 74"/>
                <a:gd name="T3" fmla="*/ 478 h 552"/>
                <a:gd name="T4" fmla="*/ 0 w 74"/>
                <a:gd name="T5" fmla="*/ 0 h 552"/>
                <a:gd name="T6" fmla="*/ 74 w 74"/>
                <a:gd name="T7" fmla="*/ 0 h 552"/>
                <a:gd name="T8" fmla="*/ 74 w 74"/>
                <a:gd name="T9" fmla="*/ 478 h 552"/>
                <a:gd name="T10" fmla="*/ 36 w 74"/>
                <a:gd name="T11" fmla="*/ 552 h 552"/>
                <a:gd name="T12" fmla="*/ 18 w 74"/>
                <a:gd name="T13" fmla="*/ 474 h 552"/>
                <a:gd name="T14" fmla="*/ 36 w 74"/>
                <a:gd name="T15" fmla="*/ 512 h 552"/>
                <a:gd name="T16" fmla="*/ 56 w 74"/>
                <a:gd name="T17" fmla="*/ 474 h 552"/>
                <a:gd name="T18" fmla="*/ 56 w 74"/>
                <a:gd name="T19" fmla="*/ 18 h 552"/>
                <a:gd name="T20" fmla="*/ 18 w 74"/>
                <a:gd name="T21" fmla="*/ 18 h 552"/>
                <a:gd name="T22" fmla="*/ 18 w 74"/>
                <a:gd name="T23" fmla="*/ 474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4" h="552">
                  <a:moveTo>
                    <a:pt x="36" y="552"/>
                  </a:moveTo>
                  <a:lnTo>
                    <a:pt x="0" y="478"/>
                  </a:lnTo>
                  <a:lnTo>
                    <a:pt x="0" y="0"/>
                  </a:lnTo>
                  <a:lnTo>
                    <a:pt x="74" y="0"/>
                  </a:lnTo>
                  <a:lnTo>
                    <a:pt x="74" y="478"/>
                  </a:lnTo>
                  <a:lnTo>
                    <a:pt x="36" y="552"/>
                  </a:lnTo>
                  <a:close/>
                  <a:moveTo>
                    <a:pt x="18" y="474"/>
                  </a:moveTo>
                  <a:lnTo>
                    <a:pt x="36" y="512"/>
                  </a:lnTo>
                  <a:lnTo>
                    <a:pt x="56" y="474"/>
                  </a:lnTo>
                  <a:lnTo>
                    <a:pt x="56" y="18"/>
                  </a:lnTo>
                  <a:lnTo>
                    <a:pt x="18" y="18"/>
                  </a:lnTo>
                  <a:lnTo>
                    <a:pt x="18" y="47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Rectangle 82">
              <a:extLst>
                <a:ext uri="{FF2B5EF4-FFF2-40B4-BE49-F238E27FC236}">
                  <a16:creationId xmlns:a16="http://schemas.microsoft.com/office/drawing/2014/main" id="{E848D380-9B91-AC6F-AD9B-06DB3373139B}"/>
                </a:ext>
              </a:extLst>
            </p:cNvPr>
            <p:cNvSpPr>
              <a:spLocks noChangeArrowheads="1"/>
            </p:cNvSpPr>
            <p:nvPr/>
          </p:nvSpPr>
          <p:spPr bwMode="auto">
            <a:xfrm>
              <a:off x="4532" y="3652"/>
              <a:ext cx="18" cy="30"/>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 name="Rectangle 83">
              <a:extLst>
                <a:ext uri="{FF2B5EF4-FFF2-40B4-BE49-F238E27FC236}">
                  <a16:creationId xmlns:a16="http://schemas.microsoft.com/office/drawing/2014/main" id="{7CFEDCD0-6B9C-9C58-87AA-DDBF184FB1C4}"/>
                </a:ext>
              </a:extLst>
            </p:cNvPr>
            <p:cNvSpPr>
              <a:spLocks noChangeArrowheads="1"/>
            </p:cNvSpPr>
            <p:nvPr/>
          </p:nvSpPr>
          <p:spPr bwMode="auto">
            <a:xfrm>
              <a:off x="4504" y="3576"/>
              <a:ext cx="74"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84">
              <a:extLst>
                <a:ext uri="{FF2B5EF4-FFF2-40B4-BE49-F238E27FC236}">
                  <a16:creationId xmlns:a16="http://schemas.microsoft.com/office/drawing/2014/main" id="{400836DC-D13B-9DE4-6D93-A8956010DA49}"/>
                </a:ext>
              </a:extLst>
            </p:cNvPr>
            <p:cNvSpPr>
              <a:spLocks noEditPoints="1"/>
            </p:cNvSpPr>
            <p:nvPr/>
          </p:nvSpPr>
          <p:spPr bwMode="auto">
            <a:xfrm>
              <a:off x="4516" y="3086"/>
              <a:ext cx="50" cy="56"/>
            </a:xfrm>
            <a:custGeom>
              <a:avLst/>
              <a:gdLst>
                <a:gd name="T0" fmla="*/ 50 w 50"/>
                <a:gd name="T1" fmla="*/ 56 h 56"/>
                <a:gd name="T2" fmla="*/ 0 w 50"/>
                <a:gd name="T3" fmla="*/ 56 h 56"/>
                <a:gd name="T4" fmla="*/ 0 w 50"/>
                <a:gd name="T5" fmla="*/ 0 h 56"/>
                <a:gd name="T6" fmla="*/ 50 w 50"/>
                <a:gd name="T7" fmla="*/ 0 h 56"/>
                <a:gd name="T8" fmla="*/ 50 w 50"/>
                <a:gd name="T9" fmla="*/ 56 h 56"/>
                <a:gd name="T10" fmla="*/ 18 w 50"/>
                <a:gd name="T11" fmla="*/ 38 h 56"/>
                <a:gd name="T12" fmla="*/ 32 w 50"/>
                <a:gd name="T13" fmla="*/ 38 h 56"/>
                <a:gd name="T14" fmla="*/ 32 w 50"/>
                <a:gd name="T15" fmla="*/ 18 h 56"/>
                <a:gd name="T16" fmla="*/ 18 w 50"/>
                <a:gd name="T17" fmla="*/ 18 h 56"/>
                <a:gd name="T18" fmla="*/ 18 w 50"/>
                <a:gd name="T19" fmla="*/ 3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 h="56">
                  <a:moveTo>
                    <a:pt x="50" y="56"/>
                  </a:moveTo>
                  <a:lnTo>
                    <a:pt x="0" y="56"/>
                  </a:lnTo>
                  <a:lnTo>
                    <a:pt x="0" y="0"/>
                  </a:lnTo>
                  <a:lnTo>
                    <a:pt x="50" y="0"/>
                  </a:lnTo>
                  <a:lnTo>
                    <a:pt x="50" y="56"/>
                  </a:lnTo>
                  <a:close/>
                  <a:moveTo>
                    <a:pt x="18" y="38"/>
                  </a:moveTo>
                  <a:lnTo>
                    <a:pt x="32" y="38"/>
                  </a:lnTo>
                  <a:lnTo>
                    <a:pt x="32" y="18"/>
                  </a:lnTo>
                  <a:lnTo>
                    <a:pt x="18" y="18"/>
                  </a:lnTo>
                  <a:lnTo>
                    <a:pt x="18" y="38"/>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85">
              <a:extLst>
                <a:ext uri="{FF2B5EF4-FFF2-40B4-BE49-F238E27FC236}">
                  <a16:creationId xmlns:a16="http://schemas.microsoft.com/office/drawing/2014/main" id="{8295073B-95AA-ED86-5F43-85FED0C34B29}"/>
                </a:ext>
              </a:extLst>
            </p:cNvPr>
            <p:cNvSpPr>
              <a:spLocks/>
            </p:cNvSpPr>
            <p:nvPr/>
          </p:nvSpPr>
          <p:spPr bwMode="auto">
            <a:xfrm>
              <a:off x="4460" y="3158"/>
              <a:ext cx="118" cy="214"/>
            </a:xfrm>
            <a:custGeom>
              <a:avLst/>
              <a:gdLst>
                <a:gd name="T0" fmla="*/ 18 w 118"/>
                <a:gd name="T1" fmla="*/ 214 h 214"/>
                <a:gd name="T2" fmla="*/ 0 w 118"/>
                <a:gd name="T3" fmla="*/ 214 h 214"/>
                <a:gd name="T4" fmla="*/ 0 w 118"/>
                <a:gd name="T5" fmla="*/ 32 h 214"/>
                <a:gd name="T6" fmla="*/ 0 w 118"/>
                <a:gd name="T7" fmla="*/ 32 h 214"/>
                <a:gd name="T8" fmla="*/ 0 w 118"/>
                <a:gd name="T9" fmla="*/ 26 h 214"/>
                <a:gd name="T10" fmla="*/ 2 w 118"/>
                <a:gd name="T11" fmla="*/ 20 h 214"/>
                <a:gd name="T12" fmla="*/ 6 w 118"/>
                <a:gd name="T13" fmla="*/ 14 h 214"/>
                <a:gd name="T14" fmla="*/ 10 w 118"/>
                <a:gd name="T15" fmla="*/ 10 h 214"/>
                <a:gd name="T16" fmla="*/ 14 w 118"/>
                <a:gd name="T17" fmla="*/ 6 h 214"/>
                <a:gd name="T18" fmla="*/ 20 w 118"/>
                <a:gd name="T19" fmla="*/ 2 h 214"/>
                <a:gd name="T20" fmla="*/ 26 w 118"/>
                <a:gd name="T21" fmla="*/ 0 h 214"/>
                <a:gd name="T22" fmla="*/ 32 w 118"/>
                <a:gd name="T23" fmla="*/ 0 h 214"/>
                <a:gd name="T24" fmla="*/ 118 w 118"/>
                <a:gd name="T25" fmla="*/ 0 h 214"/>
                <a:gd name="T26" fmla="*/ 118 w 118"/>
                <a:gd name="T27" fmla="*/ 18 h 214"/>
                <a:gd name="T28" fmla="*/ 32 w 118"/>
                <a:gd name="T29" fmla="*/ 18 h 214"/>
                <a:gd name="T30" fmla="*/ 32 w 118"/>
                <a:gd name="T31" fmla="*/ 18 h 214"/>
                <a:gd name="T32" fmla="*/ 26 w 118"/>
                <a:gd name="T33" fmla="*/ 20 h 214"/>
                <a:gd name="T34" fmla="*/ 22 w 118"/>
                <a:gd name="T35" fmla="*/ 22 h 214"/>
                <a:gd name="T36" fmla="*/ 20 w 118"/>
                <a:gd name="T37" fmla="*/ 26 h 214"/>
                <a:gd name="T38" fmla="*/ 18 w 118"/>
                <a:gd name="T39" fmla="*/ 32 h 214"/>
                <a:gd name="T40" fmla="*/ 18 w 118"/>
                <a:gd name="T41" fmla="*/ 214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8" h="214">
                  <a:moveTo>
                    <a:pt x="18" y="214"/>
                  </a:moveTo>
                  <a:lnTo>
                    <a:pt x="0" y="214"/>
                  </a:lnTo>
                  <a:lnTo>
                    <a:pt x="0" y="32"/>
                  </a:lnTo>
                  <a:lnTo>
                    <a:pt x="0" y="32"/>
                  </a:lnTo>
                  <a:lnTo>
                    <a:pt x="0" y="26"/>
                  </a:lnTo>
                  <a:lnTo>
                    <a:pt x="2" y="20"/>
                  </a:lnTo>
                  <a:lnTo>
                    <a:pt x="6" y="14"/>
                  </a:lnTo>
                  <a:lnTo>
                    <a:pt x="10" y="10"/>
                  </a:lnTo>
                  <a:lnTo>
                    <a:pt x="14" y="6"/>
                  </a:lnTo>
                  <a:lnTo>
                    <a:pt x="20" y="2"/>
                  </a:lnTo>
                  <a:lnTo>
                    <a:pt x="26" y="0"/>
                  </a:lnTo>
                  <a:lnTo>
                    <a:pt x="32" y="0"/>
                  </a:lnTo>
                  <a:lnTo>
                    <a:pt x="118" y="0"/>
                  </a:lnTo>
                  <a:lnTo>
                    <a:pt x="118" y="18"/>
                  </a:lnTo>
                  <a:lnTo>
                    <a:pt x="32" y="18"/>
                  </a:lnTo>
                  <a:lnTo>
                    <a:pt x="32" y="18"/>
                  </a:lnTo>
                  <a:lnTo>
                    <a:pt x="26" y="20"/>
                  </a:lnTo>
                  <a:lnTo>
                    <a:pt x="22" y="22"/>
                  </a:lnTo>
                  <a:lnTo>
                    <a:pt x="20" y="26"/>
                  </a:lnTo>
                  <a:lnTo>
                    <a:pt x="18" y="32"/>
                  </a:lnTo>
                  <a:lnTo>
                    <a:pt x="18" y="21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86">
              <a:extLst>
                <a:ext uri="{FF2B5EF4-FFF2-40B4-BE49-F238E27FC236}">
                  <a16:creationId xmlns:a16="http://schemas.microsoft.com/office/drawing/2014/main" id="{D909BE1D-2F5B-F471-B13D-C1624B145250}"/>
                </a:ext>
              </a:extLst>
            </p:cNvPr>
            <p:cNvSpPr>
              <a:spLocks noEditPoints="1"/>
            </p:cNvSpPr>
            <p:nvPr/>
          </p:nvSpPr>
          <p:spPr bwMode="auto">
            <a:xfrm>
              <a:off x="4936" y="3336"/>
              <a:ext cx="288" cy="288"/>
            </a:xfrm>
            <a:custGeom>
              <a:avLst/>
              <a:gdLst>
                <a:gd name="T0" fmla="*/ 116 w 288"/>
                <a:gd name="T1" fmla="*/ 288 h 288"/>
                <a:gd name="T2" fmla="*/ 112 w 288"/>
                <a:gd name="T3" fmla="*/ 250 h 288"/>
                <a:gd name="T4" fmla="*/ 62 w 288"/>
                <a:gd name="T5" fmla="*/ 266 h 288"/>
                <a:gd name="T6" fmla="*/ 46 w 288"/>
                <a:gd name="T7" fmla="*/ 196 h 288"/>
                <a:gd name="T8" fmla="*/ 38 w 288"/>
                <a:gd name="T9" fmla="*/ 176 h 288"/>
                <a:gd name="T10" fmla="*/ 0 w 288"/>
                <a:gd name="T11" fmla="*/ 116 h 288"/>
                <a:gd name="T12" fmla="*/ 38 w 288"/>
                <a:gd name="T13" fmla="*/ 112 h 288"/>
                <a:gd name="T14" fmla="*/ 22 w 288"/>
                <a:gd name="T15" fmla="*/ 62 h 288"/>
                <a:gd name="T16" fmla="*/ 92 w 288"/>
                <a:gd name="T17" fmla="*/ 46 h 288"/>
                <a:gd name="T18" fmla="*/ 112 w 288"/>
                <a:gd name="T19" fmla="*/ 38 h 288"/>
                <a:gd name="T20" fmla="*/ 172 w 288"/>
                <a:gd name="T21" fmla="*/ 0 h 288"/>
                <a:gd name="T22" fmla="*/ 176 w 288"/>
                <a:gd name="T23" fmla="*/ 38 h 288"/>
                <a:gd name="T24" fmla="*/ 226 w 288"/>
                <a:gd name="T25" fmla="*/ 22 h 288"/>
                <a:gd name="T26" fmla="*/ 240 w 288"/>
                <a:gd name="T27" fmla="*/ 92 h 288"/>
                <a:gd name="T28" fmla="*/ 250 w 288"/>
                <a:gd name="T29" fmla="*/ 112 h 288"/>
                <a:gd name="T30" fmla="*/ 288 w 288"/>
                <a:gd name="T31" fmla="*/ 172 h 288"/>
                <a:gd name="T32" fmla="*/ 250 w 288"/>
                <a:gd name="T33" fmla="*/ 176 h 288"/>
                <a:gd name="T34" fmla="*/ 266 w 288"/>
                <a:gd name="T35" fmla="*/ 226 h 288"/>
                <a:gd name="T36" fmla="*/ 196 w 288"/>
                <a:gd name="T37" fmla="*/ 242 h 288"/>
                <a:gd name="T38" fmla="*/ 176 w 288"/>
                <a:gd name="T39" fmla="*/ 250 h 288"/>
                <a:gd name="T40" fmla="*/ 132 w 288"/>
                <a:gd name="T41" fmla="*/ 270 h 288"/>
                <a:gd name="T42" fmla="*/ 158 w 288"/>
                <a:gd name="T43" fmla="*/ 236 h 288"/>
                <a:gd name="T44" fmla="*/ 164 w 288"/>
                <a:gd name="T45" fmla="*/ 234 h 288"/>
                <a:gd name="T46" fmla="*/ 192 w 288"/>
                <a:gd name="T47" fmla="*/ 222 h 288"/>
                <a:gd name="T48" fmla="*/ 224 w 288"/>
                <a:gd name="T49" fmla="*/ 242 h 288"/>
                <a:gd name="T50" fmla="*/ 218 w 288"/>
                <a:gd name="T51" fmla="*/ 198 h 288"/>
                <a:gd name="T52" fmla="*/ 222 w 288"/>
                <a:gd name="T53" fmla="*/ 192 h 288"/>
                <a:gd name="T54" fmla="*/ 234 w 288"/>
                <a:gd name="T55" fmla="*/ 166 h 288"/>
                <a:gd name="T56" fmla="*/ 270 w 288"/>
                <a:gd name="T57" fmla="*/ 156 h 288"/>
                <a:gd name="T58" fmla="*/ 234 w 288"/>
                <a:gd name="T59" fmla="*/ 128 h 288"/>
                <a:gd name="T60" fmla="*/ 234 w 288"/>
                <a:gd name="T61" fmla="*/ 122 h 288"/>
                <a:gd name="T62" fmla="*/ 222 w 288"/>
                <a:gd name="T63" fmla="*/ 96 h 288"/>
                <a:gd name="T64" fmla="*/ 240 w 288"/>
                <a:gd name="T65" fmla="*/ 64 h 288"/>
                <a:gd name="T66" fmla="*/ 198 w 288"/>
                <a:gd name="T67" fmla="*/ 68 h 288"/>
                <a:gd name="T68" fmla="*/ 192 w 288"/>
                <a:gd name="T69" fmla="*/ 66 h 288"/>
                <a:gd name="T70" fmla="*/ 164 w 288"/>
                <a:gd name="T71" fmla="*/ 54 h 288"/>
                <a:gd name="T72" fmla="*/ 156 w 288"/>
                <a:gd name="T73" fmla="*/ 18 h 288"/>
                <a:gd name="T74" fmla="*/ 128 w 288"/>
                <a:gd name="T75" fmla="*/ 52 h 288"/>
                <a:gd name="T76" fmla="*/ 122 w 288"/>
                <a:gd name="T77" fmla="*/ 54 h 288"/>
                <a:gd name="T78" fmla="*/ 94 w 288"/>
                <a:gd name="T79" fmla="*/ 66 h 288"/>
                <a:gd name="T80" fmla="*/ 62 w 288"/>
                <a:gd name="T81" fmla="*/ 46 h 288"/>
                <a:gd name="T82" fmla="*/ 68 w 288"/>
                <a:gd name="T83" fmla="*/ 90 h 288"/>
                <a:gd name="T84" fmla="*/ 64 w 288"/>
                <a:gd name="T85" fmla="*/ 96 h 288"/>
                <a:gd name="T86" fmla="*/ 54 w 288"/>
                <a:gd name="T87" fmla="*/ 122 h 288"/>
                <a:gd name="T88" fmla="*/ 18 w 288"/>
                <a:gd name="T89" fmla="*/ 132 h 288"/>
                <a:gd name="T90" fmla="*/ 52 w 288"/>
                <a:gd name="T91" fmla="*/ 160 h 288"/>
                <a:gd name="T92" fmla="*/ 54 w 288"/>
                <a:gd name="T93" fmla="*/ 166 h 288"/>
                <a:gd name="T94" fmla="*/ 64 w 288"/>
                <a:gd name="T95" fmla="*/ 192 h 288"/>
                <a:gd name="T96" fmla="*/ 46 w 288"/>
                <a:gd name="T97" fmla="*/ 224 h 288"/>
                <a:gd name="T98" fmla="*/ 90 w 288"/>
                <a:gd name="T99" fmla="*/ 220 h 288"/>
                <a:gd name="T100" fmla="*/ 96 w 288"/>
                <a:gd name="T101" fmla="*/ 222 h 288"/>
                <a:gd name="T102" fmla="*/ 122 w 288"/>
                <a:gd name="T103" fmla="*/ 234 h 288"/>
                <a:gd name="T104" fmla="*/ 132 w 288"/>
                <a:gd name="T105" fmla="*/ 270 h 288"/>
                <a:gd name="T106" fmla="*/ 278 w 288"/>
                <a:gd name="T107" fmla="*/ 164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8" h="288">
                  <a:moveTo>
                    <a:pt x="172" y="288"/>
                  </a:moveTo>
                  <a:lnTo>
                    <a:pt x="116" y="288"/>
                  </a:lnTo>
                  <a:lnTo>
                    <a:pt x="112" y="250"/>
                  </a:lnTo>
                  <a:lnTo>
                    <a:pt x="112" y="250"/>
                  </a:lnTo>
                  <a:lnTo>
                    <a:pt x="92" y="242"/>
                  </a:lnTo>
                  <a:lnTo>
                    <a:pt x="62" y="266"/>
                  </a:lnTo>
                  <a:lnTo>
                    <a:pt x="22" y="226"/>
                  </a:lnTo>
                  <a:lnTo>
                    <a:pt x="46" y="196"/>
                  </a:lnTo>
                  <a:lnTo>
                    <a:pt x="46" y="196"/>
                  </a:lnTo>
                  <a:lnTo>
                    <a:pt x="38" y="176"/>
                  </a:lnTo>
                  <a:lnTo>
                    <a:pt x="0" y="172"/>
                  </a:lnTo>
                  <a:lnTo>
                    <a:pt x="0" y="116"/>
                  </a:lnTo>
                  <a:lnTo>
                    <a:pt x="38" y="112"/>
                  </a:lnTo>
                  <a:lnTo>
                    <a:pt x="38" y="112"/>
                  </a:lnTo>
                  <a:lnTo>
                    <a:pt x="46" y="92"/>
                  </a:lnTo>
                  <a:lnTo>
                    <a:pt x="22" y="62"/>
                  </a:lnTo>
                  <a:lnTo>
                    <a:pt x="62" y="22"/>
                  </a:lnTo>
                  <a:lnTo>
                    <a:pt x="92" y="46"/>
                  </a:lnTo>
                  <a:lnTo>
                    <a:pt x="92" y="46"/>
                  </a:lnTo>
                  <a:lnTo>
                    <a:pt x="112" y="38"/>
                  </a:lnTo>
                  <a:lnTo>
                    <a:pt x="116" y="0"/>
                  </a:lnTo>
                  <a:lnTo>
                    <a:pt x="172" y="0"/>
                  </a:lnTo>
                  <a:lnTo>
                    <a:pt x="176" y="38"/>
                  </a:lnTo>
                  <a:lnTo>
                    <a:pt x="176" y="38"/>
                  </a:lnTo>
                  <a:lnTo>
                    <a:pt x="196" y="46"/>
                  </a:lnTo>
                  <a:lnTo>
                    <a:pt x="226" y="22"/>
                  </a:lnTo>
                  <a:lnTo>
                    <a:pt x="266" y="62"/>
                  </a:lnTo>
                  <a:lnTo>
                    <a:pt x="240" y="92"/>
                  </a:lnTo>
                  <a:lnTo>
                    <a:pt x="240" y="92"/>
                  </a:lnTo>
                  <a:lnTo>
                    <a:pt x="250" y="112"/>
                  </a:lnTo>
                  <a:lnTo>
                    <a:pt x="288" y="116"/>
                  </a:lnTo>
                  <a:lnTo>
                    <a:pt x="288" y="172"/>
                  </a:lnTo>
                  <a:lnTo>
                    <a:pt x="250" y="176"/>
                  </a:lnTo>
                  <a:lnTo>
                    <a:pt x="250" y="176"/>
                  </a:lnTo>
                  <a:lnTo>
                    <a:pt x="240" y="196"/>
                  </a:lnTo>
                  <a:lnTo>
                    <a:pt x="266" y="226"/>
                  </a:lnTo>
                  <a:lnTo>
                    <a:pt x="226" y="266"/>
                  </a:lnTo>
                  <a:lnTo>
                    <a:pt x="196" y="242"/>
                  </a:lnTo>
                  <a:lnTo>
                    <a:pt x="196" y="242"/>
                  </a:lnTo>
                  <a:lnTo>
                    <a:pt x="176" y="250"/>
                  </a:lnTo>
                  <a:lnTo>
                    <a:pt x="172" y="288"/>
                  </a:lnTo>
                  <a:close/>
                  <a:moveTo>
                    <a:pt x="132" y="270"/>
                  </a:moveTo>
                  <a:lnTo>
                    <a:pt x="156" y="270"/>
                  </a:lnTo>
                  <a:lnTo>
                    <a:pt x="158" y="236"/>
                  </a:lnTo>
                  <a:lnTo>
                    <a:pt x="164" y="234"/>
                  </a:lnTo>
                  <a:lnTo>
                    <a:pt x="164" y="234"/>
                  </a:lnTo>
                  <a:lnTo>
                    <a:pt x="178" y="230"/>
                  </a:lnTo>
                  <a:lnTo>
                    <a:pt x="192" y="222"/>
                  </a:lnTo>
                  <a:lnTo>
                    <a:pt x="198" y="220"/>
                  </a:lnTo>
                  <a:lnTo>
                    <a:pt x="224" y="242"/>
                  </a:lnTo>
                  <a:lnTo>
                    <a:pt x="240" y="224"/>
                  </a:lnTo>
                  <a:lnTo>
                    <a:pt x="218" y="198"/>
                  </a:lnTo>
                  <a:lnTo>
                    <a:pt x="222" y="192"/>
                  </a:lnTo>
                  <a:lnTo>
                    <a:pt x="222" y="192"/>
                  </a:lnTo>
                  <a:lnTo>
                    <a:pt x="228" y="180"/>
                  </a:lnTo>
                  <a:lnTo>
                    <a:pt x="234" y="166"/>
                  </a:lnTo>
                  <a:lnTo>
                    <a:pt x="234" y="160"/>
                  </a:lnTo>
                  <a:lnTo>
                    <a:pt x="270" y="156"/>
                  </a:lnTo>
                  <a:lnTo>
                    <a:pt x="270" y="132"/>
                  </a:lnTo>
                  <a:lnTo>
                    <a:pt x="234" y="128"/>
                  </a:lnTo>
                  <a:lnTo>
                    <a:pt x="234" y="122"/>
                  </a:lnTo>
                  <a:lnTo>
                    <a:pt x="234" y="122"/>
                  </a:lnTo>
                  <a:lnTo>
                    <a:pt x="228" y="108"/>
                  </a:lnTo>
                  <a:lnTo>
                    <a:pt x="222" y="96"/>
                  </a:lnTo>
                  <a:lnTo>
                    <a:pt x="218" y="90"/>
                  </a:lnTo>
                  <a:lnTo>
                    <a:pt x="240" y="64"/>
                  </a:lnTo>
                  <a:lnTo>
                    <a:pt x="224" y="46"/>
                  </a:lnTo>
                  <a:lnTo>
                    <a:pt x="198" y="68"/>
                  </a:lnTo>
                  <a:lnTo>
                    <a:pt x="192" y="66"/>
                  </a:lnTo>
                  <a:lnTo>
                    <a:pt x="192" y="66"/>
                  </a:lnTo>
                  <a:lnTo>
                    <a:pt x="178" y="58"/>
                  </a:lnTo>
                  <a:lnTo>
                    <a:pt x="164" y="54"/>
                  </a:lnTo>
                  <a:lnTo>
                    <a:pt x="158" y="52"/>
                  </a:lnTo>
                  <a:lnTo>
                    <a:pt x="156" y="18"/>
                  </a:lnTo>
                  <a:lnTo>
                    <a:pt x="132" y="18"/>
                  </a:lnTo>
                  <a:lnTo>
                    <a:pt x="128" y="52"/>
                  </a:lnTo>
                  <a:lnTo>
                    <a:pt x="122" y="54"/>
                  </a:lnTo>
                  <a:lnTo>
                    <a:pt x="122" y="54"/>
                  </a:lnTo>
                  <a:lnTo>
                    <a:pt x="108" y="58"/>
                  </a:lnTo>
                  <a:lnTo>
                    <a:pt x="94" y="66"/>
                  </a:lnTo>
                  <a:lnTo>
                    <a:pt x="90" y="68"/>
                  </a:lnTo>
                  <a:lnTo>
                    <a:pt x="62" y="46"/>
                  </a:lnTo>
                  <a:lnTo>
                    <a:pt x="46" y="64"/>
                  </a:lnTo>
                  <a:lnTo>
                    <a:pt x="68" y="90"/>
                  </a:lnTo>
                  <a:lnTo>
                    <a:pt x="64" y="96"/>
                  </a:lnTo>
                  <a:lnTo>
                    <a:pt x="64" y="96"/>
                  </a:lnTo>
                  <a:lnTo>
                    <a:pt x="58" y="108"/>
                  </a:lnTo>
                  <a:lnTo>
                    <a:pt x="54" y="122"/>
                  </a:lnTo>
                  <a:lnTo>
                    <a:pt x="52" y="128"/>
                  </a:lnTo>
                  <a:lnTo>
                    <a:pt x="18" y="132"/>
                  </a:lnTo>
                  <a:lnTo>
                    <a:pt x="18" y="156"/>
                  </a:lnTo>
                  <a:lnTo>
                    <a:pt x="52" y="160"/>
                  </a:lnTo>
                  <a:lnTo>
                    <a:pt x="54" y="166"/>
                  </a:lnTo>
                  <a:lnTo>
                    <a:pt x="54" y="166"/>
                  </a:lnTo>
                  <a:lnTo>
                    <a:pt x="58" y="180"/>
                  </a:lnTo>
                  <a:lnTo>
                    <a:pt x="64" y="192"/>
                  </a:lnTo>
                  <a:lnTo>
                    <a:pt x="68" y="198"/>
                  </a:lnTo>
                  <a:lnTo>
                    <a:pt x="46" y="224"/>
                  </a:lnTo>
                  <a:lnTo>
                    <a:pt x="62" y="242"/>
                  </a:lnTo>
                  <a:lnTo>
                    <a:pt x="90" y="220"/>
                  </a:lnTo>
                  <a:lnTo>
                    <a:pt x="96" y="222"/>
                  </a:lnTo>
                  <a:lnTo>
                    <a:pt x="96" y="222"/>
                  </a:lnTo>
                  <a:lnTo>
                    <a:pt x="108" y="230"/>
                  </a:lnTo>
                  <a:lnTo>
                    <a:pt x="122" y="234"/>
                  </a:lnTo>
                  <a:lnTo>
                    <a:pt x="128" y="236"/>
                  </a:lnTo>
                  <a:lnTo>
                    <a:pt x="132" y="270"/>
                  </a:lnTo>
                  <a:close/>
                  <a:moveTo>
                    <a:pt x="278" y="164"/>
                  </a:moveTo>
                  <a:lnTo>
                    <a:pt x="278" y="164"/>
                  </a:lnTo>
                  <a:lnTo>
                    <a:pt x="278" y="16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87">
              <a:extLst>
                <a:ext uri="{FF2B5EF4-FFF2-40B4-BE49-F238E27FC236}">
                  <a16:creationId xmlns:a16="http://schemas.microsoft.com/office/drawing/2014/main" id="{65302859-EEB9-C078-8E8A-DA3EA4128CE9}"/>
                </a:ext>
              </a:extLst>
            </p:cNvPr>
            <p:cNvSpPr>
              <a:spLocks noEditPoints="1"/>
            </p:cNvSpPr>
            <p:nvPr/>
          </p:nvSpPr>
          <p:spPr bwMode="auto">
            <a:xfrm>
              <a:off x="4718" y="2946"/>
              <a:ext cx="258" cy="112"/>
            </a:xfrm>
            <a:custGeom>
              <a:avLst/>
              <a:gdLst>
                <a:gd name="T0" fmla="*/ 258 w 258"/>
                <a:gd name="T1" fmla="*/ 112 h 112"/>
                <a:gd name="T2" fmla="*/ 0 w 258"/>
                <a:gd name="T3" fmla="*/ 112 h 112"/>
                <a:gd name="T4" fmla="*/ 0 w 258"/>
                <a:gd name="T5" fmla="*/ 0 h 112"/>
                <a:gd name="T6" fmla="*/ 258 w 258"/>
                <a:gd name="T7" fmla="*/ 0 h 112"/>
                <a:gd name="T8" fmla="*/ 258 w 258"/>
                <a:gd name="T9" fmla="*/ 112 h 112"/>
                <a:gd name="T10" fmla="*/ 18 w 258"/>
                <a:gd name="T11" fmla="*/ 94 h 112"/>
                <a:gd name="T12" fmla="*/ 240 w 258"/>
                <a:gd name="T13" fmla="*/ 94 h 112"/>
                <a:gd name="T14" fmla="*/ 240 w 258"/>
                <a:gd name="T15" fmla="*/ 18 h 112"/>
                <a:gd name="T16" fmla="*/ 18 w 258"/>
                <a:gd name="T17" fmla="*/ 18 h 112"/>
                <a:gd name="T18" fmla="*/ 18 w 258"/>
                <a:gd name="T19" fmla="*/ 9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8" h="112">
                  <a:moveTo>
                    <a:pt x="258" y="112"/>
                  </a:moveTo>
                  <a:lnTo>
                    <a:pt x="0" y="112"/>
                  </a:lnTo>
                  <a:lnTo>
                    <a:pt x="0" y="0"/>
                  </a:lnTo>
                  <a:lnTo>
                    <a:pt x="258" y="0"/>
                  </a:lnTo>
                  <a:lnTo>
                    <a:pt x="258" y="112"/>
                  </a:lnTo>
                  <a:close/>
                  <a:moveTo>
                    <a:pt x="18" y="94"/>
                  </a:moveTo>
                  <a:lnTo>
                    <a:pt x="240" y="94"/>
                  </a:lnTo>
                  <a:lnTo>
                    <a:pt x="240" y="18"/>
                  </a:lnTo>
                  <a:lnTo>
                    <a:pt x="18" y="18"/>
                  </a:lnTo>
                  <a:lnTo>
                    <a:pt x="18" y="9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88">
              <a:extLst>
                <a:ext uri="{FF2B5EF4-FFF2-40B4-BE49-F238E27FC236}">
                  <a16:creationId xmlns:a16="http://schemas.microsoft.com/office/drawing/2014/main" id="{17F2727A-A087-7167-D650-7CD2977B3F69}"/>
                </a:ext>
              </a:extLst>
            </p:cNvPr>
            <p:cNvSpPr>
              <a:spLocks/>
            </p:cNvSpPr>
            <p:nvPr/>
          </p:nvSpPr>
          <p:spPr bwMode="auto">
            <a:xfrm>
              <a:off x="4606" y="2992"/>
              <a:ext cx="482" cy="690"/>
            </a:xfrm>
            <a:custGeom>
              <a:avLst/>
              <a:gdLst>
                <a:gd name="T0" fmla="*/ 482 w 482"/>
                <a:gd name="T1" fmla="*/ 690 h 690"/>
                <a:gd name="T2" fmla="*/ 0 w 482"/>
                <a:gd name="T3" fmla="*/ 690 h 690"/>
                <a:gd name="T4" fmla="*/ 0 w 482"/>
                <a:gd name="T5" fmla="*/ 0 h 690"/>
                <a:gd name="T6" fmla="*/ 122 w 482"/>
                <a:gd name="T7" fmla="*/ 0 h 690"/>
                <a:gd name="T8" fmla="*/ 122 w 482"/>
                <a:gd name="T9" fmla="*/ 18 h 690"/>
                <a:gd name="T10" fmla="*/ 18 w 482"/>
                <a:gd name="T11" fmla="*/ 18 h 690"/>
                <a:gd name="T12" fmla="*/ 18 w 482"/>
                <a:gd name="T13" fmla="*/ 672 h 690"/>
                <a:gd name="T14" fmla="*/ 464 w 482"/>
                <a:gd name="T15" fmla="*/ 672 h 690"/>
                <a:gd name="T16" fmla="*/ 464 w 482"/>
                <a:gd name="T17" fmla="*/ 630 h 690"/>
                <a:gd name="T18" fmla="*/ 482 w 482"/>
                <a:gd name="T19" fmla="*/ 630 h 690"/>
                <a:gd name="T20" fmla="*/ 482 w 482"/>
                <a:gd name="T21" fmla="*/ 69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2" h="690">
                  <a:moveTo>
                    <a:pt x="482" y="690"/>
                  </a:moveTo>
                  <a:lnTo>
                    <a:pt x="0" y="690"/>
                  </a:lnTo>
                  <a:lnTo>
                    <a:pt x="0" y="0"/>
                  </a:lnTo>
                  <a:lnTo>
                    <a:pt x="122" y="0"/>
                  </a:lnTo>
                  <a:lnTo>
                    <a:pt x="122" y="18"/>
                  </a:lnTo>
                  <a:lnTo>
                    <a:pt x="18" y="18"/>
                  </a:lnTo>
                  <a:lnTo>
                    <a:pt x="18" y="672"/>
                  </a:lnTo>
                  <a:lnTo>
                    <a:pt x="464" y="672"/>
                  </a:lnTo>
                  <a:lnTo>
                    <a:pt x="464" y="630"/>
                  </a:lnTo>
                  <a:lnTo>
                    <a:pt x="482" y="630"/>
                  </a:lnTo>
                  <a:lnTo>
                    <a:pt x="482" y="690"/>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89">
              <a:extLst>
                <a:ext uri="{FF2B5EF4-FFF2-40B4-BE49-F238E27FC236}">
                  <a16:creationId xmlns:a16="http://schemas.microsoft.com/office/drawing/2014/main" id="{214FD6AF-765A-6C1E-19C5-49657A0A7E4B}"/>
                </a:ext>
              </a:extLst>
            </p:cNvPr>
            <p:cNvSpPr>
              <a:spLocks/>
            </p:cNvSpPr>
            <p:nvPr/>
          </p:nvSpPr>
          <p:spPr bwMode="auto">
            <a:xfrm>
              <a:off x="4968" y="2992"/>
              <a:ext cx="120" cy="346"/>
            </a:xfrm>
            <a:custGeom>
              <a:avLst/>
              <a:gdLst>
                <a:gd name="T0" fmla="*/ 120 w 120"/>
                <a:gd name="T1" fmla="*/ 346 h 346"/>
                <a:gd name="T2" fmla="*/ 102 w 120"/>
                <a:gd name="T3" fmla="*/ 346 h 346"/>
                <a:gd name="T4" fmla="*/ 102 w 120"/>
                <a:gd name="T5" fmla="*/ 18 h 346"/>
                <a:gd name="T6" fmla="*/ 0 w 120"/>
                <a:gd name="T7" fmla="*/ 18 h 346"/>
                <a:gd name="T8" fmla="*/ 0 w 120"/>
                <a:gd name="T9" fmla="*/ 0 h 346"/>
                <a:gd name="T10" fmla="*/ 120 w 120"/>
                <a:gd name="T11" fmla="*/ 0 h 346"/>
                <a:gd name="T12" fmla="*/ 120 w 120"/>
                <a:gd name="T13" fmla="*/ 346 h 346"/>
              </a:gdLst>
              <a:ahLst/>
              <a:cxnLst>
                <a:cxn ang="0">
                  <a:pos x="T0" y="T1"/>
                </a:cxn>
                <a:cxn ang="0">
                  <a:pos x="T2" y="T3"/>
                </a:cxn>
                <a:cxn ang="0">
                  <a:pos x="T4" y="T5"/>
                </a:cxn>
                <a:cxn ang="0">
                  <a:pos x="T6" y="T7"/>
                </a:cxn>
                <a:cxn ang="0">
                  <a:pos x="T8" y="T9"/>
                </a:cxn>
                <a:cxn ang="0">
                  <a:pos x="T10" y="T11"/>
                </a:cxn>
                <a:cxn ang="0">
                  <a:pos x="T12" y="T13"/>
                </a:cxn>
              </a:cxnLst>
              <a:rect l="0" t="0" r="r" b="b"/>
              <a:pathLst>
                <a:path w="120" h="346">
                  <a:moveTo>
                    <a:pt x="120" y="346"/>
                  </a:moveTo>
                  <a:lnTo>
                    <a:pt x="102" y="346"/>
                  </a:lnTo>
                  <a:lnTo>
                    <a:pt x="102" y="18"/>
                  </a:lnTo>
                  <a:lnTo>
                    <a:pt x="0" y="18"/>
                  </a:lnTo>
                  <a:lnTo>
                    <a:pt x="0" y="0"/>
                  </a:lnTo>
                  <a:lnTo>
                    <a:pt x="120" y="0"/>
                  </a:lnTo>
                  <a:lnTo>
                    <a:pt x="120" y="346"/>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Rectangle 90">
              <a:extLst>
                <a:ext uri="{FF2B5EF4-FFF2-40B4-BE49-F238E27FC236}">
                  <a16:creationId xmlns:a16="http://schemas.microsoft.com/office/drawing/2014/main" id="{5772D78E-52DB-17D6-B489-4FB3A31A9CEC}"/>
                </a:ext>
              </a:extLst>
            </p:cNvPr>
            <p:cNvSpPr>
              <a:spLocks noChangeArrowheads="1"/>
            </p:cNvSpPr>
            <p:nvPr/>
          </p:nvSpPr>
          <p:spPr bwMode="auto">
            <a:xfrm>
              <a:off x="4790" y="2992"/>
              <a:ext cx="114"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91">
              <a:extLst>
                <a:ext uri="{FF2B5EF4-FFF2-40B4-BE49-F238E27FC236}">
                  <a16:creationId xmlns:a16="http://schemas.microsoft.com/office/drawing/2014/main" id="{E75F4E16-226D-9CE7-AC2F-299CF7AC69AD}"/>
                </a:ext>
              </a:extLst>
            </p:cNvPr>
            <p:cNvSpPr>
              <a:spLocks/>
            </p:cNvSpPr>
            <p:nvPr/>
          </p:nvSpPr>
          <p:spPr bwMode="auto">
            <a:xfrm>
              <a:off x="4662" y="3134"/>
              <a:ext cx="106" cy="80"/>
            </a:xfrm>
            <a:custGeom>
              <a:avLst/>
              <a:gdLst>
                <a:gd name="T0" fmla="*/ 42 w 106"/>
                <a:gd name="T1" fmla="*/ 80 h 80"/>
                <a:gd name="T2" fmla="*/ 0 w 106"/>
                <a:gd name="T3" fmla="*/ 36 h 80"/>
                <a:gd name="T4" fmla="*/ 14 w 106"/>
                <a:gd name="T5" fmla="*/ 24 h 80"/>
                <a:gd name="T6" fmla="*/ 42 w 106"/>
                <a:gd name="T7" fmla="*/ 54 h 80"/>
                <a:gd name="T8" fmla="*/ 94 w 106"/>
                <a:gd name="T9" fmla="*/ 0 h 80"/>
                <a:gd name="T10" fmla="*/ 106 w 106"/>
                <a:gd name="T11" fmla="*/ 12 h 80"/>
                <a:gd name="T12" fmla="*/ 42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42" y="80"/>
                  </a:moveTo>
                  <a:lnTo>
                    <a:pt x="0" y="36"/>
                  </a:lnTo>
                  <a:lnTo>
                    <a:pt x="14" y="24"/>
                  </a:lnTo>
                  <a:lnTo>
                    <a:pt x="42" y="54"/>
                  </a:lnTo>
                  <a:lnTo>
                    <a:pt x="94" y="0"/>
                  </a:lnTo>
                  <a:lnTo>
                    <a:pt x="106" y="12"/>
                  </a:lnTo>
                  <a:lnTo>
                    <a:pt x="42" y="80"/>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92">
              <a:extLst>
                <a:ext uri="{FF2B5EF4-FFF2-40B4-BE49-F238E27FC236}">
                  <a16:creationId xmlns:a16="http://schemas.microsoft.com/office/drawing/2014/main" id="{7CAAE9A6-94CC-B5F6-8B21-8DF78A6039FB}"/>
                </a:ext>
              </a:extLst>
            </p:cNvPr>
            <p:cNvSpPr>
              <a:spLocks/>
            </p:cNvSpPr>
            <p:nvPr/>
          </p:nvSpPr>
          <p:spPr bwMode="auto">
            <a:xfrm>
              <a:off x="4662" y="3258"/>
              <a:ext cx="106" cy="80"/>
            </a:xfrm>
            <a:custGeom>
              <a:avLst/>
              <a:gdLst>
                <a:gd name="T0" fmla="*/ 42 w 106"/>
                <a:gd name="T1" fmla="*/ 80 h 80"/>
                <a:gd name="T2" fmla="*/ 0 w 106"/>
                <a:gd name="T3" fmla="*/ 38 h 80"/>
                <a:gd name="T4" fmla="*/ 14 w 106"/>
                <a:gd name="T5" fmla="*/ 24 h 80"/>
                <a:gd name="T6" fmla="*/ 42 w 106"/>
                <a:gd name="T7" fmla="*/ 54 h 80"/>
                <a:gd name="T8" fmla="*/ 94 w 106"/>
                <a:gd name="T9" fmla="*/ 0 h 80"/>
                <a:gd name="T10" fmla="*/ 106 w 106"/>
                <a:gd name="T11" fmla="*/ 14 h 80"/>
                <a:gd name="T12" fmla="*/ 42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42" y="80"/>
                  </a:moveTo>
                  <a:lnTo>
                    <a:pt x="0" y="38"/>
                  </a:lnTo>
                  <a:lnTo>
                    <a:pt x="14" y="24"/>
                  </a:lnTo>
                  <a:lnTo>
                    <a:pt x="42" y="54"/>
                  </a:lnTo>
                  <a:lnTo>
                    <a:pt x="94" y="0"/>
                  </a:lnTo>
                  <a:lnTo>
                    <a:pt x="106" y="14"/>
                  </a:lnTo>
                  <a:lnTo>
                    <a:pt x="42" y="80"/>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93">
              <a:extLst>
                <a:ext uri="{FF2B5EF4-FFF2-40B4-BE49-F238E27FC236}">
                  <a16:creationId xmlns:a16="http://schemas.microsoft.com/office/drawing/2014/main" id="{C836A0A0-48F7-ECB5-0D8B-F3FAE28CC12F}"/>
                </a:ext>
              </a:extLst>
            </p:cNvPr>
            <p:cNvSpPr>
              <a:spLocks/>
            </p:cNvSpPr>
            <p:nvPr/>
          </p:nvSpPr>
          <p:spPr bwMode="auto">
            <a:xfrm>
              <a:off x="4662" y="3384"/>
              <a:ext cx="106" cy="80"/>
            </a:xfrm>
            <a:custGeom>
              <a:avLst/>
              <a:gdLst>
                <a:gd name="T0" fmla="*/ 42 w 106"/>
                <a:gd name="T1" fmla="*/ 80 h 80"/>
                <a:gd name="T2" fmla="*/ 0 w 106"/>
                <a:gd name="T3" fmla="*/ 36 h 80"/>
                <a:gd name="T4" fmla="*/ 14 w 106"/>
                <a:gd name="T5" fmla="*/ 24 h 80"/>
                <a:gd name="T6" fmla="*/ 42 w 106"/>
                <a:gd name="T7" fmla="*/ 54 h 80"/>
                <a:gd name="T8" fmla="*/ 94 w 106"/>
                <a:gd name="T9" fmla="*/ 0 h 80"/>
                <a:gd name="T10" fmla="*/ 106 w 106"/>
                <a:gd name="T11" fmla="*/ 12 h 80"/>
                <a:gd name="T12" fmla="*/ 42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42" y="80"/>
                  </a:moveTo>
                  <a:lnTo>
                    <a:pt x="0" y="36"/>
                  </a:lnTo>
                  <a:lnTo>
                    <a:pt x="14" y="24"/>
                  </a:lnTo>
                  <a:lnTo>
                    <a:pt x="42" y="54"/>
                  </a:lnTo>
                  <a:lnTo>
                    <a:pt x="94" y="0"/>
                  </a:lnTo>
                  <a:lnTo>
                    <a:pt x="106" y="12"/>
                  </a:lnTo>
                  <a:lnTo>
                    <a:pt x="42" y="80"/>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94">
              <a:extLst>
                <a:ext uri="{FF2B5EF4-FFF2-40B4-BE49-F238E27FC236}">
                  <a16:creationId xmlns:a16="http://schemas.microsoft.com/office/drawing/2014/main" id="{17F57B88-6DCC-F9A1-DACA-09E78EC2554E}"/>
                </a:ext>
              </a:extLst>
            </p:cNvPr>
            <p:cNvSpPr>
              <a:spLocks/>
            </p:cNvSpPr>
            <p:nvPr/>
          </p:nvSpPr>
          <p:spPr bwMode="auto">
            <a:xfrm>
              <a:off x="4662" y="3508"/>
              <a:ext cx="106" cy="80"/>
            </a:xfrm>
            <a:custGeom>
              <a:avLst/>
              <a:gdLst>
                <a:gd name="T0" fmla="*/ 42 w 106"/>
                <a:gd name="T1" fmla="*/ 80 h 80"/>
                <a:gd name="T2" fmla="*/ 0 w 106"/>
                <a:gd name="T3" fmla="*/ 36 h 80"/>
                <a:gd name="T4" fmla="*/ 14 w 106"/>
                <a:gd name="T5" fmla="*/ 24 h 80"/>
                <a:gd name="T6" fmla="*/ 42 w 106"/>
                <a:gd name="T7" fmla="*/ 54 h 80"/>
                <a:gd name="T8" fmla="*/ 94 w 106"/>
                <a:gd name="T9" fmla="*/ 0 h 80"/>
                <a:gd name="T10" fmla="*/ 106 w 106"/>
                <a:gd name="T11" fmla="*/ 12 h 80"/>
                <a:gd name="T12" fmla="*/ 42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42" y="80"/>
                  </a:moveTo>
                  <a:lnTo>
                    <a:pt x="0" y="36"/>
                  </a:lnTo>
                  <a:lnTo>
                    <a:pt x="14" y="24"/>
                  </a:lnTo>
                  <a:lnTo>
                    <a:pt x="42" y="54"/>
                  </a:lnTo>
                  <a:lnTo>
                    <a:pt x="94" y="0"/>
                  </a:lnTo>
                  <a:lnTo>
                    <a:pt x="106" y="12"/>
                  </a:lnTo>
                  <a:lnTo>
                    <a:pt x="42" y="80"/>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Rectangle 95">
              <a:extLst>
                <a:ext uri="{FF2B5EF4-FFF2-40B4-BE49-F238E27FC236}">
                  <a16:creationId xmlns:a16="http://schemas.microsoft.com/office/drawing/2014/main" id="{E481A4BD-42DD-6637-E403-A90F0A834459}"/>
                </a:ext>
              </a:extLst>
            </p:cNvPr>
            <p:cNvSpPr>
              <a:spLocks noChangeArrowheads="1"/>
            </p:cNvSpPr>
            <p:nvPr/>
          </p:nvSpPr>
          <p:spPr bwMode="auto">
            <a:xfrm>
              <a:off x="4808" y="3166"/>
              <a:ext cx="208"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4" name="Rectangle 96">
              <a:extLst>
                <a:ext uri="{FF2B5EF4-FFF2-40B4-BE49-F238E27FC236}">
                  <a16:creationId xmlns:a16="http://schemas.microsoft.com/office/drawing/2014/main" id="{16C5157D-0152-3BF2-D0CC-488C1E7FEE19}"/>
                </a:ext>
              </a:extLst>
            </p:cNvPr>
            <p:cNvSpPr>
              <a:spLocks noChangeArrowheads="1"/>
            </p:cNvSpPr>
            <p:nvPr/>
          </p:nvSpPr>
          <p:spPr bwMode="auto">
            <a:xfrm>
              <a:off x="4808" y="3290"/>
              <a:ext cx="208"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5" name="Rectangle 97">
              <a:extLst>
                <a:ext uri="{FF2B5EF4-FFF2-40B4-BE49-F238E27FC236}">
                  <a16:creationId xmlns:a16="http://schemas.microsoft.com/office/drawing/2014/main" id="{74ACADA7-11FF-CAF7-3293-605F6544C1D9}"/>
                </a:ext>
              </a:extLst>
            </p:cNvPr>
            <p:cNvSpPr>
              <a:spLocks noChangeArrowheads="1"/>
            </p:cNvSpPr>
            <p:nvPr/>
          </p:nvSpPr>
          <p:spPr bwMode="auto">
            <a:xfrm>
              <a:off x="4808" y="3414"/>
              <a:ext cx="114"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6" name="Rectangle 98">
              <a:extLst>
                <a:ext uri="{FF2B5EF4-FFF2-40B4-BE49-F238E27FC236}">
                  <a16:creationId xmlns:a16="http://schemas.microsoft.com/office/drawing/2014/main" id="{51D73639-F401-B3CC-EEF1-88B26DF5EBEC}"/>
                </a:ext>
              </a:extLst>
            </p:cNvPr>
            <p:cNvSpPr>
              <a:spLocks noChangeArrowheads="1"/>
            </p:cNvSpPr>
            <p:nvPr/>
          </p:nvSpPr>
          <p:spPr bwMode="auto">
            <a:xfrm>
              <a:off x="4808" y="3538"/>
              <a:ext cx="114"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99">
              <a:extLst>
                <a:ext uri="{FF2B5EF4-FFF2-40B4-BE49-F238E27FC236}">
                  <a16:creationId xmlns:a16="http://schemas.microsoft.com/office/drawing/2014/main" id="{43B85E5C-DE75-4C79-2C55-E0BA3DB78B7E}"/>
                </a:ext>
              </a:extLst>
            </p:cNvPr>
            <p:cNvSpPr>
              <a:spLocks noEditPoints="1"/>
            </p:cNvSpPr>
            <p:nvPr/>
          </p:nvSpPr>
          <p:spPr bwMode="auto">
            <a:xfrm>
              <a:off x="5016" y="3418"/>
              <a:ext cx="126" cy="126"/>
            </a:xfrm>
            <a:custGeom>
              <a:avLst/>
              <a:gdLst>
                <a:gd name="T0" fmla="*/ 64 w 126"/>
                <a:gd name="T1" fmla="*/ 126 h 126"/>
                <a:gd name="T2" fmla="*/ 38 w 126"/>
                <a:gd name="T3" fmla="*/ 120 h 126"/>
                <a:gd name="T4" fmla="*/ 18 w 126"/>
                <a:gd name="T5" fmla="*/ 106 h 126"/>
                <a:gd name="T6" fmla="*/ 6 w 126"/>
                <a:gd name="T7" fmla="*/ 86 h 126"/>
                <a:gd name="T8" fmla="*/ 0 w 126"/>
                <a:gd name="T9" fmla="*/ 62 h 126"/>
                <a:gd name="T10" fmla="*/ 2 w 126"/>
                <a:gd name="T11" fmla="*/ 50 h 126"/>
                <a:gd name="T12" fmla="*/ 12 w 126"/>
                <a:gd name="T13" fmla="*/ 26 h 126"/>
                <a:gd name="T14" fmla="*/ 28 w 126"/>
                <a:gd name="T15" fmla="*/ 10 h 126"/>
                <a:gd name="T16" fmla="*/ 50 w 126"/>
                <a:gd name="T17" fmla="*/ 0 h 126"/>
                <a:gd name="T18" fmla="*/ 64 w 126"/>
                <a:gd name="T19" fmla="*/ 0 h 126"/>
                <a:gd name="T20" fmla="*/ 88 w 126"/>
                <a:gd name="T21" fmla="*/ 4 h 126"/>
                <a:gd name="T22" fmla="*/ 108 w 126"/>
                <a:gd name="T23" fmla="*/ 18 h 126"/>
                <a:gd name="T24" fmla="*/ 122 w 126"/>
                <a:gd name="T25" fmla="*/ 38 h 126"/>
                <a:gd name="T26" fmla="*/ 126 w 126"/>
                <a:gd name="T27" fmla="*/ 62 h 126"/>
                <a:gd name="T28" fmla="*/ 126 w 126"/>
                <a:gd name="T29" fmla="*/ 74 h 126"/>
                <a:gd name="T30" fmla="*/ 116 w 126"/>
                <a:gd name="T31" fmla="*/ 98 h 126"/>
                <a:gd name="T32" fmla="*/ 98 w 126"/>
                <a:gd name="T33" fmla="*/ 114 h 126"/>
                <a:gd name="T34" fmla="*/ 76 w 126"/>
                <a:gd name="T35" fmla="*/ 124 h 126"/>
                <a:gd name="T36" fmla="*/ 64 w 126"/>
                <a:gd name="T37" fmla="*/ 126 h 126"/>
                <a:gd name="T38" fmla="*/ 64 w 126"/>
                <a:gd name="T39" fmla="*/ 18 h 126"/>
                <a:gd name="T40" fmla="*/ 46 w 126"/>
                <a:gd name="T41" fmla="*/ 20 h 126"/>
                <a:gd name="T42" fmla="*/ 32 w 126"/>
                <a:gd name="T43" fmla="*/ 30 h 126"/>
                <a:gd name="T44" fmla="*/ 22 w 126"/>
                <a:gd name="T45" fmla="*/ 44 h 126"/>
                <a:gd name="T46" fmla="*/ 18 w 126"/>
                <a:gd name="T47" fmla="*/ 62 h 126"/>
                <a:gd name="T48" fmla="*/ 20 w 126"/>
                <a:gd name="T49" fmla="*/ 72 h 126"/>
                <a:gd name="T50" fmla="*/ 26 w 126"/>
                <a:gd name="T51" fmla="*/ 88 h 126"/>
                <a:gd name="T52" fmla="*/ 38 w 126"/>
                <a:gd name="T53" fmla="*/ 100 h 126"/>
                <a:gd name="T54" fmla="*/ 54 w 126"/>
                <a:gd name="T55" fmla="*/ 106 h 126"/>
                <a:gd name="T56" fmla="*/ 64 w 126"/>
                <a:gd name="T57" fmla="*/ 108 h 126"/>
                <a:gd name="T58" fmla="*/ 80 w 126"/>
                <a:gd name="T59" fmla="*/ 104 h 126"/>
                <a:gd name="T60" fmla="*/ 96 w 126"/>
                <a:gd name="T61" fmla="*/ 94 h 126"/>
                <a:gd name="T62" fmla="*/ 104 w 126"/>
                <a:gd name="T63" fmla="*/ 80 h 126"/>
                <a:gd name="T64" fmla="*/ 108 w 126"/>
                <a:gd name="T65" fmla="*/ 62 h 126"/>
                <a:gd name="T66" fmla="*/ 108 w 126"/>
                <a:gd name="T67" fmla="*/ 52 h 126"/>
                <a:gd name="T68" fmla="*/ 100 w 126"/>
                <a:gd name="T69" fmla="*/ 36 h 126"/>
                <a:gd name="T70" fmla="*/ 88 w 126"/>
                <a:gd name="T71" fmla="*/ 24 h 126"/>
                <a:gd name="T72" fmla="*/ 72 w 126"/>
                <a:gd name="T73" fmla="*/ 18 h 126"/>
                <a:gd name="T74" fmla="*/ 64 w 126"/>
                <a:gd name="T75" fmla="*/ 18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6" h="126">
                  <a:moveTo>
                    <a:pt x="64" y="126"/>
                  </a:moveTo>
                  <a:lnTo>
                    <a:pt x="64" y="126"/>
                  </a:lnTo>
                  <a:lnTo>
                    <a:pt x="50" y="124"/>
                  </a:lnTo>
                  <a:lnTo>
                    <a:pt x="38" y="120"/>
                  </a:lnTo>
                  <a:lnTo>
                    <a:pt x="28" y="114"/>
                  </a:lnTo>
                  <a:lnTo>
                    <a:pt x="18" y="106"/>
                  </a:lnTo>
                  <a:lnTo>
                    <a:pt x="12" y="98"/>
                  </a:lnTo>
                  <a:lnTo>
                    <a:pt x="6" y="86"/>
                  </a:lnTo>
                  <a:lnTo>
                    <a:pt x="2" y="74"/>
                  </a:lnTo>
                  <a:lnTo>
                    <a:pt x="0" y="62"/>
                  </a:lnTo>
                  <a:lnTo>
                    <a:pt x="0" y="62"/>
                  </a:lnTo>
                  <a:lnTo>
                    <a:pt x="2" y="50"/>
                  </a:lnTo>
                  <a:lnTo>
                    <a:pt x="6" y="38"/>
                  </a:lnTo>
                  <a:lnTo>
                    <a:pt x="12" y="26"/>
                  </a:lnTo>
                  <a:lnTo>
                    <a:pt x="18" y="18"/>
                  </a:lnTo>
                  <a:lnTo>
                    <a:pt x="28" y="10"/>
                  </a:lnTo>
                  <a:lnTo>
                    <a:pt x="38" y="4"/>
                  </a:lnTo>
                  <a:lnTo>
                    <a:pt x="50" y="0"/>
                  </a:lnTo>
                  <a:lnTo>
                    <a:pt x="64" y="0"/>
                  </a:lnTo>
                  <a:lnTo>
                    <a:pt x="64" y="0"/>
                  </a:lnTo>
                  <a:lnTo>
                    <a:pt x="76" y="0"/>
                  </a:lnTo>
                  <a:lnTo>
                    <a:pt x="88" y="4"/>
                  </a:lnTo>
                  <a:lnTo>
                    <a:pt x="98" y="10"/>
                  </a:lnTo>
                  <a:lnTo>
                    <a:pt x="108" y="18"/>
                  </a:lnTo>
                  <a:lnTo>
                    <a:pt x="116" y="26"/>
                  </a:lnTo>
                  <a:lnTo>
                    <a:pt x="122" y="38"/>
                  </a:lnTo>
                  <a:lnTo>
                    <a:pt x="126" y="50"/>
                  </a:lnTo>
                  <a:lnTo>
                    <a:pt x="126" y="62"/>
                  </a:lnTo>
                  <a:lnTo>
                    <a:pt x="126" y="62"/>
                  </a:lnTo>
                  <a:lnTo>
                    <a:pt x="126" y="74"/>
                  </a:lnTo>
                  <a:lnTo>
                    <a:pt x="122" y="86"/>
                  </a:lnTo>
                  <a:lnTo>
                    <a:pt x="116" y="98"/>
                  </a:lnTo>
                  <a:lnTo>
                    <a:pt x="108" y="106"/>
                  </a:lnTo>
                  <a:lnTo>
                    <a:pt x="98" y="114"/>
                  </a:lnTo>
                  <a:lnTo>
                    <a:pt x="88" y="120"/>
                  </a:lnTo>
                  <a:lnTo>
                    <a:pt x="76" y="124"/>
                  </a:lnTo>
                  <a:lnTo>
                    <a:pt x="64" y="126"/>
                  </a:lnTo>
                  <a:lnTo>
                    <a:pt x="64" y="126"/>
                  </a:lnTo>
                  <a:close/>
                  <a:moveTo>
                    <a:pt x="64" y="18"/>
                  </a:moveTo>
                  <a:lnTo>
                    <a:pt x="64" y="18"/>
                  </a:lnTo>
                  <a:lnTo>
                    <a:pt x="54" y="18"/>
                  </a:lnTo>
                  <a:lnTo>
                    <a:pt x="46" y="20"/>
                  </a:lnTo>
                  <a:lnTo>
                    <a:pt x="38" y="24"/>
                  </a:lnTo>
                  <a:lnTo>
                    <a:pt x="32" y="30"/>
                  </a:lnTo>
                  <a:lnTo>
                    <a:pt x="26" y="36"/>
                  </a:lnTo>
                  <a:lnTo>
                    <a:pt x="22" y="44"/>
                  </a:lnTo>
                  <a:lnTo>
                    <a:pt x="20" y="52"/>
                  </a:lnTo>
                  <a:lnTo>
                    <a:pt x="18" y="62"/>
                  </a:lnTo>
                  <a:lnTo>
                    <a:pt x="18" y="62"/>
                  </a:lnTo>
                  <a:lnTo>
                    <a:pt x="20" y="72"/>
                  </a:lnTo>
                  <a:lnTo>
                    <a:pt x="22" y="80"/>
                  </a:lnTo>
                  <a:lnTo>
                    <a:pt x="26" y="88"/>
                  </a:lnTo>
                  <a:lnTo>
                    <a:pt x="32" y="94"/>
                  </a:lnTo>
                  <a:lnTo>
                    <a:pt x="38" y="100"/>
                  </a:lnTo>
                  <a:lnTo>
                    <a:pt x="46" y="104"/>
                  </a:lnTo>
                  <a:lnTo>
                    <a:pt x="54" y="106"/>
                  </a:lnTo>
                  <a:lnTo>
                    <a:pt x="64" y="108"/>
                  </a:lnTo>
                  <a:lnTo>
                    <a:pt x="64" y="108"/>
                  </a:lnTo>
                  <a:lnTo>
                    <a:pt x="72" y="106"/>
                  </a:lnTo>
                  <a:lnTo>
                    <a:pt x="80" y="104"/>
                  </a:lnTo>
                  <a:lnTo>
                    <a:pt x="88" y="100"/>
                  </a:lnTo>
                  <a:lnTo>
                    <a:pt x="96" y="94"/>
                  </a:lnTo>
                  <a:lnTo>
                    <a:pt x="100" y="88"/>
                  </a:lnTo>
                  <a:lnTo>
                    <a:pt x="104" y="80"/>
                  </a:lnTo>
                  <a:lnTo>
                    <a:pt x="108" y="72"/>
                  </a:lnTo>
                  <a:lnTo>
                    <a:pt x="108" y="62"/>
                  </a:lnTo>
                  <a:lnTo>
                    <a:pt x="108" y="62"/>
                  </a:lnTo>
                  <a:lnTo>
                    <a:pt x="108" y="52"/>
                  </a:lnTo>
                  <a:lnTo>
                    <a:pt x="104" y="44"/>
                  </a:lnTo>
                  <a:lnTo>
                    <a:pt x="100" y="36"/>
                  </a:lnTo>
                  <a:lnTo>
                    <a:pt x="96" y="30"/>
                  </a:lnTo>
                  <a:lnTo>
                    <a:pt x="88" y="24"/>
                  </a:lnTo>
                  <a:lnTo>
                    <a:pt x="80" y="20"/>
                  </a:lnTo>
                  <a:lnTo>
                    <a:pt x="72" y="18"/>
                  </a:lnTo>
                  <a:lnTo>
                    <a:pt x="64" y="18"/>
                  </a:lnTo>
                  <a:lnTo>
                    <a:pt x="64" y="18"/>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212742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2" y="365130"/>
            <a:ext cx="10888977" cy="1001658"/>
          </a:xfrm>
        </p:spPr>
        <p:txBody>
          <a:bodyPr>
            <a:normAutofit fontScale="90000"/>
          </a:bodyPr>
          <a:lstStyle/>
          <a:p>
            <a:pPr lvl="0"/>
            <a:r>
              <a:rPr lang="en-US" dirty="0">
                <a:latin typeface="Arial" panose="020B0604020202020204" pitchFamily="34" charset="0"/>
                <a:cs typeface="Arial" panose="020B0604020202020204" pitchFamily="34" charset="0"/>
              </a:rPr>
              <a:t>Annual Risk Management Program Update (Option 2)</a:t>
            </a:r>
          </a:p>
        </p:txBody>
      </p:sp>
      <p:sp>
        <p:nvSpPr>
          <p:cNvPr id="7" name="TextBox 6">
            <a:extLst>
              <a:ext uri="{FF2B5EF4-FFF2-40B4-BE49-F238E27FC236}">
                <a16:creationId xmlns:a16="http://schemas.microsoft.com/office/drawing/2014/main" id="{8F5FAE1F-1DE5-5AB9-52D1-F4B8300F4D3D}"/>
              </a:ext>
            </a:extLst>
          </p:cNvPr>
          <p:cNvSpPr txBox="1"/>
          <p:nvPr/>
        </p:nvSpPr>
        <p:spPr>
          <a:xfrm>
            <a:off x="838202" y="1222400"/>
            <a:ext cx="10288978" cy="646331"/>
          </a:xfrm>
          <a:prstGeom prst="rect">
            <a:avLst/>
          </a:prstGeom>
          <a:noFill/>
        </p:spPr>
        <p:txBody>
          <a:bodyPr wrap="square" rtlCol="0">
            <a:spAutoFit/>
          </a:bodyPr>
          <a:lstStyle/>
          <a:p>
            <a:r>
              <a:rPr lang="en-IN" i="1" dirty="0">
                <a:latin typeface="Arial" panose="020B0604020202020204" pitchFamily="34" charset="0"/>
                <a:cs typeface="Arial" panose="020B0604020202020204" pitchFamily="34" charset="0"/>
              </a:rPr>
              <a:t>Today, </a:t>
            </a:r>
            <a:r>
              <a:rPr lang="en-IN" i="1" dirty="0">
                <a:solidFill>
                  <a:srgbClr val="FF0000"/>
                </a:solidFill>
                <a:latin typeface="Arial" panose="020B0604020202020204" pitchFamily="34" charset="0"/>
                <a:cs typeface="Arial" panose="020B0604020202020204" pitchFamily="34" charset="0"/>
              </a:rPr>
              <a:t>[Insert Utility Name]  </a:t>
            </a:r>
            <a:r>
              <a:rPr lang="en-IN" i="1" dirty="0">
                <a:latin typeface="Arial" panose="020B0604020202020204" pitchFamily="34" charset="0"/>
                <a:cs typeface="Arial" panose="020B0604020202020204" pitchFamily="34" charset="0"/>
              </a:rPr>
              <a:t>present our quarterly progress in risk management, highlighting our agile response to risks and our commitment to strategic alignment.</a:t>
            </a:r>
          </a:p>
        </p:txBody>
      </p:sp>
      <p:sp>
        <p:nvSpPr>
          <p:cNvPr id="8" name="AutoShape 3">
            <a:extLst>
              <a:ext uri="{FF2B5EF4-FFF2-40B4-BE49-F238E27FC236}">
                <a16:creationId xmlns:a16="http://schemas.microsoft.com/office/drawing/2014/main" id="{4C88F653-7AF8-C04D-DCF6-2AD6475FFDC1}"/>
              </a:ext>
            </a:extLst>
          </p:cNvPr>
          <p:cNvSpPr>
            <a:spLocks noChangeArrowheads="1"/>
          </p:cNvSpPr>
          <p:nvPr/>
        </p:nvSpPr>
        <p:spPr bwMode="gray">
          <a:xfrm>
            <a:off x="865435" y="2312637"/>
            <a:ext cx="1657173" cy="855734"/>
          </a:xfrm>
          <a:prstGeom prst="homePlate">
            <a:avLst>
              <a:gd name="adj" fmla="val 15719"/>
            </a:avLst>
          </a:prstGeom>
          <a:solidFill>
            <a:srgbClr val="183775"/>
          </a:solidFill>
          <a:ln w="6350" algn="ctr">
            <a:noFill/>
            <a:miter lim="800000"/>
            <a:headEnd/>
            <a:tailEnd/>
          </a:ln>
        </p:spPr>
        <p:txBody>
          <a:bodyPr lIns="49846" tIns="49846" rIns="49846" bIns="49846" anchor="ctr"/>
          <a:lstStyle/>
          <a:p>
            <a:pPr>
              <a:spcBef>
                <a:spcPts val="554"/>
              </a:spcBef>
            </a:pPr>
            <a:endParaRPr lang="de-DE" sz="1100" b="1" dirty="0">
              <a:solidFill>
                <a:schemeClr val="bg1"/>
              </a:solidFill>
              <a:latin typeface="Arial" panose="020B0604020202020204" pitchFamily="34" charset="0"/>
              <a:cs typeface="Arial" panose="020B0604020202020204" pitchFamily="34" charset="0"/>
            </a:endParaRPr>
          </a:p>
        </p:txBody>
      </p:sp>
      <p:sp>
        <p:nvSpPr>
          <p:cNvPr id="9" name="Freeform 5">
            <a:extLst>
              <a:ext uri="{FF2B5EF4-FFF2-40B4-BE49-F238E27FC236}">
                <a16:creationId xmlns:a16="http://schemas.microsoft.com/office/drawing/2014/main" id="{1C251E9A-9DD1-8ED8-B84E-97E45065FFEE}"/>
              </a:ext>
            </a:extLst>
          </p:cNvPr>
          <p:cNvSpPr>
            <a:spLocks/>
          </p:cNvSpPr>
          <p:nvPr/>
        </p:nvSpPr>
        <p:spPr bwMode="gray">
          <a:xfrm>
            <a:off x="2460009" y="2312636"/>
            <a:ext cx="8374020" cy="855734"/>
          </a:xfrm>
          <a:custGeom>
            <a:avLst/>
            <a:gdLst>
              <a:gd name="T0" fmla="*/ 2147483647 w 4538"/>
              <a:gd name="T1" fmla="*/ 0 h 1080"/>
              <a:gd name="T2" fmla="*/ 0 w 4538"/>
              <a:gd name="T3" fmla="*/ 0 h 1080"/>
              <a:gd name="T4" fmla="*/ 2147483647 w 4538"/>
              <a:gd name="T5" fmla="*/ 2147483647 h 1080"/>
              <a:gd name="T6" fmla="*/ 0 w 4538"/>
              <a:gd name="T7" fmla="*/ 2147483647 h 1080"/>
              <a:gd name="T8" fmla="*/ 2147483647 w 4538"/>
              <a:gd name="T9" fmla="*/ 2147483647 h 1080"/>
              <a:gd name="T10" fmla="*/ 2147483647 w 4538"/>
              <a:gd name="T11" fmla="*/ 0 h 1080"/>
              <a:gd name="T12" fmla="*/ 0 60000 65536"/>
              <a:gd name="T13" fmla="*/ 0 60000 65536"/>
              <a:gd name="T14" fmla="*/ 0 60000 65536"/>
              <a:gd name="T15" fmla="*/ 0 60000 65536"/>
              <a:gd name="T16" fmla="*/ 0 60000 65536"/>
              <a:gd name="T17" fmla="*/ 0 60000 65536"/>
              <a:gd name="T18" fmla="*/ 0 w 4538"/>
              <a:gd name="T19" fmla="*/ 0 h 1080"/>
              <a:gd name="T20" fmla="*/ 4538 w 4538"/>
              <a:gd name="T21" fmla="*/ 1080 h 1080"/>
            </a:gdLst>
            <a:ahLst/>
            <a:cxnLst>
              <a:cxn ang="T12">
                <a:pos x="T0" y="T1"/>
              </a:cxn>
              <a:cxn ang="T13">
                <a:pos x="T2" y="T3"/>
              </a:cxn>
              <a:cxn ang="T14">
                <a:pos x="T4" y="T5"/>
              </a:cxn>
              <a:cxn ang="T15">
                <a:pos x="T6" y="T7"/>
              </a:cxn>
              <a:cxn ang="T16">
                <a:pos x="T8" y="T9"/>
              </a:cxn>
              <a:cxn ang="T17">
                <a:pos x="T10" y="T11"/>
              </a:cxn>
            </a:cxnLst>
            <a:rect l="T18" t="T19" r="T20" b="T21"/>
            <a:pathLst>
              <a:path w="4538" h="1080">
                <a:moveTo>
                  <a:pt x="4538" y="0"/>
                </a:moveTo>
                <a:lnTo>
                  <a:pt x="0" y="0"/>
                </a:lnTo>
                <a:lnTo>
                  <a:pt x="105" y="541"/>
                </a:lnTo>
                <a:lnTo>
                  <a:pt x="0" y="1080"/>
                </a:lnTo>
                <a:lnTo>
                  <a:pt x="4538" y="1080"/>
                </a:lnTo>
                <a:lnTo>
                  <a:pt x="4538" y="0"/>
                </a:lnTo>
              </a:path>
            </a:pathLst>
          </a:custGeom>
          <a:solidFill>
            <a:srgbClr val="E5EAF3"/>
          </a:solidFill>
          <a:ln w="6350" cmpd="sng">
            <a:noFill/>
            <a:prstDash val="solid"/>
            <a:round/>
            <a:headEnd/>
            <a:tailEnd/>
          </a:ln>
        </p:spPr>
        <p:txBody>
          <a:bodyPr lIns="332308" tIns="49846" rIns="49846" bIns="49846" anchor="ctr"/>
          <a:lstStyle/>
          <a:p>
            <a:pPr marL="0" lvl="1" defTabSz="304808">
              <a:spcBef>
                <a:spcPts val="554"/>
              </a:spcBef>
              <a:buClr>
                <a:srgbClr val="97989A"/>
              </a:buClr>
              <a:tabLst>
                <a:tab pos="7866381" algn="r"/>
              </a:tabLst>
            </a:pPr>
            <a:r>
              <a:rPr lang="en-IN" altLang="de-DE" sz="1400" dirty="0">
                <a:latin typeface="Arial" panose="020B0604020202020204" pitchFamily="34" charset="0"/>
                <a:cs typeface="Arial" panose="020B0604020202020204" pitchFamily="34" charset="0"/>
              </a:rPr>
              <a:t>Introduction &amp; Annual Review Significance: Welcome to our annual review. It serves as a strategic checkpoint to assess the effectiveness of the risk management program and its alignment with [Utility name] long-term goals. It's an opportunity to reflect on the past year's efforts, understand the evolving risk environment, and contribute to the [</a:t>
            </a:r>
            <a:r>
              <a:rPr lang="en-IN" altLang="de-DE" sz="1400" dirty="0">
                <a:solidFill>
                  <a:srgbClr val="FF0000"/>
                </a:solidFill>
                <a:latin typeface="Arial" panose="020B0604020202020204" pitchFamily="34" charset="0"/>
                <a:cs typeface="Arial" panose="020B0604020202020204" pitchFamily="34" charset="0"/>
              </a:rPr>
              <a:t>utility name</a:t>
            </a:r>
            <a:r>
              <a:rPr lang="en-IN" altLang="de-DE" sz="1400" dirty="0">
                <a:latin typeface="Arial" panose="020B0604020202020204" pitchFamily="34" charset="0"/>
                <a:cs typeface="Arial" panose="020B0604020202020204" pitchFamily="34" charset="0"/>
              </a:rPr>
              <a:t>] resilience and strategic objectives.</a:t>
            </a:r>
            <a:endParaRPr lang="de-DE" altLang="de-DE" sz="1400" dirty="0">
              <a:latin typeface="Arial" panose="020B0604020202020204" pitchFamily="34" charset="0"/>
              <a:cs typeface="Arial" panose="020B0604020202020204" pitchFamily="34" charset="0"/>
            </a:endParaRPr>
          </a:p>
        </p:txBody>
      </p:sp>
      <p:sp>
        <p:nvSpPr>
          <p:cNvPr id="10" name="AutoShape 3">
            <a:extLst>
              <a:ext uri="{FF2B5EF4-FFF2-40B4-BE49-F238E27FC236}">
                <a16:creationId xmlns:a16="http://schemas.microsoft.com/office/drawing/2014/main" id="{24AFF491-FB50-907A-1F6E-66D12F915FA1}"/>
              </a:ext>
            </a:extLst>
          </p:cNvPr>
          <p:cNvSpPr>
            <a:spLocks noChangeArrowheads="1"/>
          </p:cNvSpPr>
          <p:nvPr/>
        </p:nvSpPr>
        <p:spPr bwMode="gray">
          <a:xfrm>
            <a:off x="865435" y="4246761"/>
            <a:ext cx="1657173" cy="855734"/>
          </a:xfrm>
          <a:prstGeom prst="homePlate">
            <a:avLst>
              <a:gd name="adj" fmla="val 15719"/>
            </a:avLst>
          </a:prstGeom>
          <a:solidFill>
            <a:srgbClr val="6D2077"/>
          </a:solidFill>
          <a:ln w="6350" algn="ctr">
            <a:noFill/>
            <a:miter lim="800000"/>
            <a:headEnd/>
            <a:tailEnd/>
          </a:ln>
        </p:spPr>
        <p:txBody>
          <a:bodyPr lIns="49846" tIns="49846" rIns="49846" bIns="49846" anchor="ctr"/>
          <a:lstStyle/>
          <a:p>
            <a:pPr>
              <a:spcBef>
                <a:spcPts val="554"/>
              </a:spcBef>
            </a:pPr>
            <a:endParaRPr lang="de-DE" sz="1100" b="1" dirty="0">
              <a:solidFill>
                <a:schemeClr val="bg1"/>
              </a:solidFill>
              <a:latin typeface="Arial" panose="020B0604020202020204" pitchFamily="34" charset="0"/>
              <a:cs typeface="Arial" panose="020B0604020202020204" pitchFamily="34" charset="0"/>
            </a:endParaRPr>
          </a:p>
        </p:txBody>
      </p:sp>
      <p:sp>
        <p:nvSpPr>
          <p:cNvPr id="11" name="AutoShape 3">
            <a:extLst>
              <a:ext uri="{FF2B5EF4-FFF2-40B4-BE49-F238E27FC236}">
                <a16:creationId xmlns:a16="http://schemas.microsoft.com/office/drawing/2014/main" id="{3FC30F9F-61E6-DC0C-0909-A2D6562442DF}"/>
              </a:ext>
            </a:extLst>
          </p:cNvPr>
          <p:cNvSpPr>
            <a:spLocks noChangeArrowheads="1"/>
          </p:cNvSpPr>
          <p:nvPr/>
        </p:nvSpPr>
        <p:spPr bwMode="gray">
          <a:xfrm>
            <a:off x="865435" y="3279871"/>
            <a:ext cx="1657173" cy="855734"/>
          </a:xfrm>
          <a:prstGeom prst="homePlate">
            <a:avLst>
              <a:gd name="adj" fmla="val 15719"/>
            </a:avLst>
          </a:prstGeom>
          <a:solidFill>
            <a:srgbClr val="3D3672"/>
          </a:solidFill>
          <a:ln w="6350" algn="ctr">
            <a:noFill/>
            <a:miter lim="800000"/>
            <a:headEnd/>
            <a:tailEnd/>
          </a:ln>
        </p:spPr>
        <p:txBody>
          <a:bodyPr lIns="49846" tIns="49846" rIns="49846" bIns="49846" anchor="ctr"/>
          <a:lstStyle/>
          <a:p>
            <a:pPr>
              <a:spcBef>
                <a:spcPts val="554"/>
              </a:spcBef>
            </a:pPr>
            <a:endParaRPr lang="de-DE" sz="1100" b="1" dirty="0">
              <a:solidFill>
                <a:schemeClr val="bg1"/>
              </a:solidFill>
              <a:latin typeface="Arial" panose="020B0604020202020204" pitchFamily="34" charset="0"/>
              <a:cs typeface="Arial" panose="020B0604020202020204" pitchFamily="34" charset="0"/>
            </a:endParaRPr>
          </a:p>
        </p:txBody>
      </p:sp>
      <p:sp>
        <p:nvSpPr>
          <p:cNvPr id="12" name="Freeform 5">
            <a:extLst>
              <a:ext uri="{FF2B5EF4-FFF2-40B4-BE49-F238E27FC236}">
                <a16:creationId xmlns:a16="http://schemas.microsoft.com/office/drawing/2014/main" id="{321E2192-9029-F1CF-30D8-84958FBFFA1A}"/>
              </a:ext>
            </a:extLst>
          </p:cNvPr>
          <p:cNvSpPr>
            <a:spLocks/>
          </p:cNvSpPr>
          <p:nvPr/>
        </p:nvSpPr>
        <p:spPr bwMode="gray">
          <a:xfrm>
            <a:off x="2460009" y="3255652"/>
            <a:ext cx="8374020" cy="855734"/>
          </a:xfrm>
          <a:custGeom>
            <a:avLst/>
            <a:gdLst>
              <a:gd name="T0" fmla="*/ 2147483647 w 4538"/>
              <a:gd name="T1" fmla="*/ 0 h 1080"/>
              <a:gd name="T2" fmla="*/ 0 w 4538"/>
              <a:gd name="T3" fmla="*/ 0 h 1080"/>
              <a:gd name="T4" fmla="*/ 2147483647 w 4538"/>
              <a:gd name="T5" fmla="*/ 2147483647 h 1080"/>
              <a:gd name="T6" fmla="*/ 0 w 4538"/>
              <a:gd name="T7" fmla="*/ 2147483647 h 1080"/>
              <a:gd name="T8" fmla="*/ 2147483647 w 4538"/>
              <a:gd name="T9" fmla="*/ 2147483647 h 1080"/>
              <a:gd name="T10" fmla="*/ 2147483647 w 4538"/>
              <a:gd name="T11" fmla="*/ 0 h 1080"/>
              <a:gd name="T12" fmla="*/ 0 60000 65536"/>
              <a:gd name="T13" fmla="*/ 0 60000 65536"/>
              <a:gd name="T14" fmla="*/ 0 60000 65536"/>
              <a:gd name="T15" fmla="*/ 0 60000 65536"/>
              <a:gd name="T16" fmla="*/ 0 60000 65536"/>
              <a:gd name="T17" fmla="*/ 0 60000 65536"/>
              <a:gd name="T18" fmla="*/ 0 w 4538"/>
              <a:gd name="T19" fmla="*/ 0 h 1080"/>
              <a:gd name="T20" fmla="*/ 4538 w 4538"/>
              <a:gd name="T21" fmla="*/ 1080 h 1080"/>
            </a:gdLst>
            <a:ahLst/>
            <a:cxnLst>
              <a:cxn ang="T12">
                <a:pos x="T0" y="T1"/>
              </a:cxn>
              <a:cxn ang="T13">
                <a:pos x="T2" y="T3"/>
              </a:cxn>
              <a:cxn ang="T14">
                <a:pos x="T4" y="T5"/>
              </a:cxn>
              <a:cxn ang="T15">
                <a:pos x="T6" y="T7"/>
              </a:cxn>
              <a:cxn ang="T16">
                <a:pos x="T8" y="T9"/>
              </a:cxn>
              <a:cxn ang="T17">
                <a:pos x="T10" y="T11"/>
              </a:cxn>
            </a:cxnLst>
            <a:rect l="T18" t="T19" r="T20" b="T21"/>
            <a:pathLst>
              <a:path w="4538" h="1080">
                <a:moveTo>
                  <a:pt x="4538" y="0"/>
                </a:moveTo>
                <a:lnTo>
                  <a:pt x="0" y="0"/>
                </a:lnTo>
                <a:lnTo>
                  <a:pt x="105" y="541"/>
                </a:lnTo>
                <a:lnTo>
                  <a:pt x="0" y="1080"/>
                </a:lnTo>
                <a:lnTo>
                  <a:pt x="4538" y="1080"/>
                </a:lnTo>
                <a:lnTo>
                  <a:pt x="4538" y="0"/>
                </a:lnTo>
              </a:path>
            </a:pathLst>
          </a:custGeom>
          <a:solidFill>
            <a:srgbClr val="E5EAF3"/>
          </a:solidFill>
          <a:ln w="6350" cmpd="sng">
            <a:noFill/>
            <a:prstDash val="solid"/>
            <a:round/>
            <a:headEnd/>
            <a:tailEnd/>
          </a:ln>
        </p:spPr>
        <p:txBody>
          <a:bodyPr lIns="332308" tIns="49846" rIns="49846" bIns="49846" anchor="ctr"/>
          <a:lstStyle/>
          <a:p>
            <a:pPr marL="0" lvl="1" defTabSz="304808">
              <a:spcBef>
                <a:spcPts val="554"/>
              </a:spcBef>
              <a:buClr>
                <a:srgbClr val="97989A"/>
              </a:buClr>
              <a:tabLst>
                <a:tab pos="7866381" algn="r"/>
              </a:tabLst>
            </a:pPr>
            <a:r>
              <a:rPr lang="en-IN" altLang="de-DE" sz="1400" dirty="0">
                <a:latin typeface="Arial" panose="020B0604020202020204" pitchFamily="34" charset="0"/>
                <a:cs typeface="Arial" panose="020B0604020202020204" pitchFamily="34" charset="0"/>
              </a:rPr>
              <a:t>Long-Term Trends and Achievements: Today, we delve into long-term risk trends that could impact the with </a:t>
            </a:r>
            <a:r>
              <a:rPr lang="en-IN" altLang="de-DE" sz="1400" dirty="0">
                <a:solidFill>
                  <a:srgbClr val="FF0000"/>
                </a:solidFill>
                <a:latin typeface="Arial" panose="020B0604020202020204" pitchFamily="34" charset="0"/>
                <a:cs typeface="Arial" panose="020B0604020202020204" pitchFamily="34" charset="0"/>
              </a:rPr>
              <a:t>[utility name]</a:t>
            </a:r>
            <a:r>
              <a:rPr lang="en-IN" altLang="de-DE" sz="1400" dirty="0">
                <a:latin typeface="Arial" panose="020B0604020202020204" pitchFamily="34" charset="0"/>
                <a:cs typeface="Arial" panose="020B0604020202020204" pitchFamily="34" charset="0"/>
              </a:rPr>
              <a:t> future operations and strategic direction. We also take the time to recognize and evaluate our achievements, understanding how our actions have mitigated risks and supported the with </a:t>
            </a:r>
            <a:r>
              <a:rPr lang="en-IN" altLang="de-DE" sz="1400" dirty="0">
                <a:solidFill>
                  <a:srgbClr val="FF0000"/>
                </a:solidFill>
                <a:latin typeface="Arial" panose="020B0604020202020204" pitchFamily="34" charset="0"/>
                <a:cs typeface="Arial" panose="020B0604020202020204" pitchFamily="34" charset="0"/>
              </a:rPr>
              <a:t>[utility name]</a:t>
            </a:r>
            <a:r>
              <a:rPr lang="en-IN" altLang="de-DE" sz="1400" dirty="0">
                <a:latin typeface="Arial" panose="020B0604020202020204" pitchFamily="34" charset="0"/>
                <a:cs typeface="Arial" panose="020B0604020202020204" pitchFamily="34" charset="0"/>
              </a:rPr>
              <a:t> growth and stability.</a:t>
            </a:r>
            <a:endParaRPr lang="de-DE" altLang="de-DE" sz="1400" dirty="0">
              <a:latin typeface="Arial" panose="020B0604020202020204" pitchFamily="34" charset="0"/>
              <a:cs typeface="Arial" panose="020B0604020202020204" pitchFamily="34" charset="0"/>
            </a:endParaRPr>
          </a:p>
        </p:txBody>
      </p:sp>
      <p:sp>
        <p:nvSpPr>
          <p:cNvPr id="13" name="Freeform 5">
            <a:extLst>
              <a:ext uri="{FF2B5EF4-FFF2-40B4-BE49-F238E27FC236}">
                <a16:creationId xmlns:a16="http://schemas.microsoft.com/office/drawing/2014/main" id="{7F995DE8-3616-30CE-AF8F-98DB6663421B}"/>
              </a:ext>
            </a:extLst>
          </p:cNvPr>
          <p:cNvSpPr>
            <a:spLocks/>
          </p:cNvSpPr>
          <p:nvPr/>
        </p:nvSpPr>
        <p:spPr bwMode="gray">
          <a:xfrm>
            <a:off x="2460009" y="4222542"/>
            <a:ext cx="8374020" cy="855734"/>
          </a:xfrm>
          <a:custGeom>
            <a:avLst/>
            <a:gdLst>
              <a:gd name="T0" fmla="*/ 2147483647 w 4538"/>
              <a:gd name="T1" fmla="*/ 0 h 1080"/>
              <a:gd name="T2" fmla="*/ 0 w 4538"/>
              <a:gd name="T3" fmla="*/ 0 h 1080"/>
              <a:gd name="T4" fmla="*/ 2147483647 w 4538"/>
              <a:gd name="T5" fmla="*/ 2147483647 h 1080"/>
              <a:gd name="T6" fmla="*/ 0 w 4538"/>
              <a:gd name="T7" fmla="*/ 2147483647 h 1080"/>
              <a:gd name="T8" fmla="*/ 2147483647 w 4538"/>
              <a:gd name="T9" fmla="*/ 2147483647 h 1080"/>
              <a:gd name="T10" fmla="*/ 2147483647 w 4538"/>
              <a:gd name="T11" fmla="*/ 0 h 1080"/>
              <a:gd name="T12" fmla="*/ 0 60000 65536"/>
              <a:gd name="T13" fmla="*/ 0 60000 65536"/>
              <a:gd name="T14" fmla="*/ 0 60000 65536"/>
              <a:gd name="T15" fmla="*/ 0 60000 65536"/>
              <a:gd name="T16" fmla="*/ 0 60000 65536"/>
              <a:gd name="T17" fmla="*/ 0 60000 65536"/>
              <a:gd name="T18" fmla="*/ 0 w 4538"/>
              <a:gd name="T19" fmla="*/ 0 h 1080"/>
              <a:gd name="T20" fmla="*/ 4538 w 4538"/>
              <a:gd name="T21" fmla="*/ 1080 h 1080"/>
            </a:gdLst>
            <a:ahLst/>
            <a:cxnLst>
              <a:cxn ang="T12">
                <a:pos x="T0" y="T1"/>
              </a:cxn>
              <a:cxn ang="T13">
                <a:pos x="T2" y="T3"/>
              </a:cxn>
              <a:cxn ang="T14">
                <a:pos x="T4" y="T5"/>
              </a:cxn>
              <a:cxn ang="T15">
                <a:pos x="T6" y="T7"/>
              </a:cxn>
              <a:cxn ang="T16">
                <a:pos x="T8" y="T9"/>
              </a:cxn>
              <a:cxn ang="T17">
                <a:pos x="T10" y="T11"/>
              </a:cxn>
            </a:cxnLst>
            <a:rect l="T18" t="T19" r="T20" b="T21"/>
            <a:pathLst>
              <a:path w="4538" h="1080">
                <a:moveTo>
                  <a:pt x="4538" y="0"/>
                </a:moveTo>
                <a:lnTo>
                  <a:pt x="0" y="0"/>
                </a:lnTo>
                <a:lnTo>
                  <a:pt x="105" y="541"/>
                </a:lnTo>
                <a:lnTo>
                  <a:pt x="0" y="1080"/>
                </a:lnTo>
                <a:lnTo>
                  <a:pt x="4538" y="1080"/>
                </a:lnTo>
                <a:lnTo>
                  <a:pt x="4538" y="0"/>
                </a:lnTo>
              </a:path>
            </a:pathLst>
          </a:custGeom>
          <a:solidFill>
            <a:srgbClr val="E5EAF3"/>
          </a:solidFill>
          <a:ln w="6350" cmpd="sng">
            <a:noFill/>
            <a:prstDash val="solid"/>
            <a:round/>
            <a:headEnd/>
            <a:tailEnd/>
          </a:ln>
        </p:spPr>
        <p:txBody>
          <a:bodyPr lIns="332308" tIns="49846" rIns="49846" bIns="49846" anchor="ctr"/>
          <a:lstStyle/>
          <a:p>
            <a:pPr marL="0" lvl="1" defTabSz="304808">
              <a:spcBef>
                <a:spcPts val="554"/>
              </a:spcBef>
              <a:buClr>
                <a:srgbClr val="97989A"/>
              </a:buClr>
              <a:tabLst>
                <a:tab pos="7866381" algn="r"/>
              </a:tabLst>
            </a:pPr>
            <a:r>
              <a:rPr lang="en-IN" altLang="de-DE" sz="1400" dirty="0">
                <a:latin typeface="Arial" panose="020B0604020202020204" pitchFamily="34" charset="0"/>
                <a:cs typeface="Arial" panose="020B0604020202020204" pitchFamily="34" charset="0"/>
              </a:rPr>
              <a:t>Strategic Planning for the Upcoming Year: The annual cadence allows us to conduct in-depth strategic planning for the next year. We set clear objectives, refine our risk management strategies, and align our efforts with the utility's overarching vision, preparing </a:t>
            </a:r>
            <a:r>
              <a:rPr lang="en-IN" altLang="de-DE" sz="1400" dirty="0">
                <a:solidFill>
                  <a:srgbClr val="FF0000"/>
                </a:solidFill>
                <a:latin typeface="Arial" panose="020B0604020202020204" pitchFamily="34" charset="0"/>
                <a:cs typeface="Arial" panose="020B0604020202020204" pitchFamily="34" charset="0"/>
              </a:rPr>
              <a:t>[utility name]</a:t>
            </a:r>
            <a:r>
              <a:rPr lang="en-IN" altLang="de-DE" sz="1400" dirty="0">
                <a:latin typeface="Arial" panose="020B0604020202020204" pitchFamily="34" charset="0"/>
                <a:cs typeface="Arial" panose="020B0604020202020204" pitchFamily="34" charset="0"/>
              </a:rPr>
              <a:t> to navigate future challenges confidently.</a:t>
            </a:r>
            <a:endParaRPr lang="de-DE" altLang="de-DE" sz="1400" dirty="0">
              <a:latin typeface="Arial" panose="020B0604020202020204" pitchFamily="34" charset="0"/>
              <a:cs typeface="Arial" panose="020B0604020202020204" pitchFamily="34" charset="0"/>
            </a:endParaRPr>
          </a:p>
        </p:txBody>
      </p:sp>
      <p:pic>
        <p:nvPicPr>
          <p:cNvPr id="14" name="Graphic 13" descr="Teacher outline">
            <a:extLst>
              <a:ext uri="{FF2B5EF4-FFF2-40B4-BE49-F238E27FC236}">
                <a16:creationId xmlns:a16="http://schemas.microsoft.com/office/drawing/2014/main" id="{7760E314-ACCD-162C-D904-6BF4A31FD9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8710" y="2336239"/>
            <a:ext cx="914400" cy="777916"/>
          </a:xfrm>
          <a:prstGeom prst="rect">
            <a:avLst/>
          </a:prstGeom>
        </p:spPr>
      </p:pic>
      <p:grpSp>
        <p:nvGrpSpPr>
          <p:cNvPr id="15" name="Group 44" descr="Business&#10;Business and marketing Icons&#10;Analytics Icon">
            <a:extLst>
              <a:ext uri="{FF2B5EF4-FFF2-40B4-BE49-F238E27FC236}">
                <a16:creationId xmlns:a16="http://schemas.microsoft.com/office/drawing/2014/main" id="{8282DA88-D15A-4580-2596-357844400DBD}"/>
              </a:ext>
            </a:extLst>
          </p:cNvPr>
          <p:cNvGrpSpPr>
            <a:grpSpLocks noChangeAspect="1"/>
          </p:cNvGrpSpPr>
          <p:nvPr/>
        </p:nvGrpSpPr>
        <p:grpSpPr bwMode="auto">
          <a:xfrm>
            <a:off x="1180196" y="3375692"/>
            <a:ext cx="780854" cy="664091"/>
            <a:chOff x="468" y="1946"/>
            <a:chExt cx="856" cy="728"/>
          </a:xfrm>
          <a:solidFill>
            <a:schemeClr val="bg1"/>
          </a:solidFill>
        </p:grpSpPr>
        <p:sp>
          <p:nvSpPr>
            <p:cNvPr id="16" name="Freeform 45">
              <a:extLst>
                <a:ext uri="{FF2B5EF4-FFF2-40B4-BE49-F238E27FC236}">
                  <a16:creationId xmlns:a16="http://schemas.microsoft.com/office/drawing/2014/main" id="{23953F38-698C-4D1E-4AE0-04774F4EAA36}"/>
                </a:ext>
              </a:extLst>
            </p:cNvPr>
            <p:cNvSpPr>
              <a:spLocks/>
            </p:cNvSpPr>
            <p:nvPr/>
          </p:nvSpPr>
          <p:spPr bwMode="auto">
            <a:xfrm>
              <a:off x="1192" y="1952"/>
              <a:ext cx="128" cy="124"/>
            </a:xfrm>
            <a:custGeom>
              <a:avLst/>
              <a:gdLst>
                <a:gd name="T0" fmla="*/ 128 w 128"/>
                <a:gd name="T1" fmla="*/ 124 h 124"/>
                <a:gd name="T2" fmla="*/ 0 w 128"/>
                <a:gd name="T3" fmla="*/ 124 h 124"/>
                <a:gd name="T4" fmla="*/ 0 w 128"/>
                <a:gd name="T5" fmla="*/ 0 h 124"/>
                <a:gd name="T6" fmla="*/ 18 w 128"/>
                <a:gd name="T7" fmla="*/ 0 h 124"/>
                <a:gd name="T8" fmla="*/ 18 w 128"/>
                <a:gd name="T9" fmla="*/ 106 h 124"/>
                <a:gd name="T10" fmla="*/ 128 w 128"/>
                <a:gd name="T11" fmla="*/ 106 h 124"/>
                <a:gd name="T12" fmla="*/ 128 w 128"/>
                <a:gd name="T13" fmla="*/ 124 h 124"/>
              </a:gdLst>
              <a:ahLst/>
              <a:cxnLst>
                <a:cxn ang="0">
                  <a:pos x="T0" y="T1"/>
                </a:cxn>
                <a:cxn ang="0">
                  <a:pos x="T2" y="T3"/>
                </a:cxn>
                <a:cxn ang="0">
                  <a:pos x="T4" y="T5"/>
                </a:cxn>
                <a:cxn ang="0">
                  <a:pos x="T6" y="T7"/>
                </a:cxn>
                <a:cxn ang="0">
                  <a:pos x="T8" y="T9"/>
                </a:cxn>
                <a:cxn ang="0">
                  <a:pos x="T10" y="T11"/>
                </a:cxn>
                <a:cxn ang="0">
                  <a:pos x="T12" y="T13"/>
                </a:cxn>
              </a:cxnLst>
              <a:rect l="0" t="0" r="r" b="b"/>
              <a:pathLst>
                <a:path w="128" h="124">
                  <a:moveTo>
                    <a:pt x="128" y="124"/>
                  </a:moveTo>
                  <a:lnTo>
                    <a:pt x="0" y="124"/>
                  </a:lnTo>
                  <a:lnTo>
                    <a:pt x="0" y="0"/>
                  </a:lnTo>
                  <a:lnTo>
                    <a:pt x="18" y="0"/>
                  </a:lnTo>
                  <a:lnTo>
                    <a:pt x="18" y="106"/>
                  </a:lnTo>
                  <a:lnTo>
                    <a:pt x="128" y="106"/>
                  </a:lnTo>
                  <a:lnTo>
                    <a:pt x="128" y="12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7" name="Freeform 46">
              <a:extLst>
                <a:ext uri="{FF2B5EF4-FFF2-40B4-BE49-F238E27FC236}">
                  <a16:creationId xmlns:a16="http://schemas.microsoft.com/office/drawing/2014/main" id="{ADD78075-7023-BCE7-6379-7F7F26E01B0E}"/>
                </a:ext>
              </a:extLst>
            </p:cNvPr>
            <p:cNvSpPr>
              <a:spLocks noEditPoints="1"/>
            </p:cNvSpPr>
            <p:nvPr/>
          </p:nvSpPr>
          <p:spPr bwMode="auto">
            <a:xfrm>
              <a:off x="1024" y="2386"/>
              <a:ext cx="240" cy="240"/>
            </a:xfrm>
            <a:custGeom>
              <a:avLst/>
              <a:gdLst>
                <a:gd name="T0" fmla="*/ 120 w 240"/>
                <a:gd name="T1" fmla="*/ 240 h 240"/>
                <a:gd name="T2" fmla="*/ 96 w 240"/>
                <a:gd name="T3" fmla="*/ 236 h 240"/>
                <a:gd name="T4" fmla="*/ 54 w 240"/>
                <a:gd name="T5" fmla="*/ 218 h 240"/>
                <a:gd name="T6" fmla="*/ 20 w 240"/>
                <a:gd name="T7" fmla="*/ 186 h 240"/>
                <a:gd name="T8" fmla="*/ 2 w 240"/>
                <a:gd name="T9" fmla="*/ 144 h 240"/>
                <a:gd name="T10" fmla="*/ 0 w 240"/>
                <a:gd name="T11" fmla="*/ 120 h 240"/>
                <a:gd name="T12" fmla="*/ 0 w 240"/>
                <a:gd name="T13" fmla="*/ 106 h 240"/>
                <a:gd name="T14" fmla="*/ 10 w 240"/>
                <a:gd name="T15" fmla="*/ 72 h 240"/>
                <a:gd name="T16" fmla="*/ 36 w 240"/>
                <a:gd name="T17" fmla="*/ 34 h 240"/>
                <a:gd name="T18" fmla="*/ 74 w 240"/>
                <a:gd name="T19" fmla="*/ 8 h 240"/>
                <a:gd name="T20" fmla="*/ 108 w 240"/>
                <a:gd name="T21" fmla="*/ 0 h 240"/>
                <a:gd name="T22" fmla="*/ 120 w 240"/>
                <a:gd name="T23" fmla="*/ 0 h 240"/>
                <a:gd name="T24" fmla="*/ 144 w 240"/>
                <a:gd name="T25" fmla="*/ 2 h 240"/>
                <a:gd name="T26" fmla="*/ 188 w 240"/>
                <a:gd name="T27" fmla="*/ 20 h 240"/>
                <a:gd name="T28" fmla="*/ 220 w 240"/>
                <a:gd name="T29" fmla="*/ 52 h 240"/>
                <a:gd name="T30" fmla="*/ 238 w 240"/>
                <a:gd name="T31" fmla="*/ 96 h 240"/>
                <a:gd name="T32" fmla="*/ 240 w 240"/>
                <a:gd name="T33" fmla="*/ 120 h 240"/>
                <a:gd name="T34" fmla="*/ 240 w 240"/>
                <a:gd name="T35" fmla="*/ 132 h 240"/>
                <a:gd name="T36" fmla="*/ 230 w 240"/>
                <a:gd name="T37" fmla="*/ 166 h 240"/>
                <a:gd name="T38" fmla="*/ 206 w 240"/>
                <a:gd name="T39" fmla="*/ 204 h 240"/>
                <a:gd name="T40" fmla="*/ 166 w 240"/>
                <a:gd name="T41" fmla="*/ 230 h 240"/>
                <a:gd name="T42" fmla="*/ 132 w 240"/>
                <a:gd name="T43" fmla="*/ 238 h 240"/>
                <a:gd name="T44" fmla="*/ 120 w 240"/>
                <a:gd name="T45" fmla="*/ 240 h 240"/>
                <a:gd name="T46" fmla="*/ 120 w 240"/>
                <a:gd name="T47" fmla="*/ 18 h 240"/>
                <a:gd name="T48" fmla="*/ 80 w 240"/>
                <a:gd name="T49" fmla="*/ 26 h 240"/>
                <a:gd name="T50" fmla="*/ 48 w 240"/>
                <a:gd name="T51" fmla="*/ 48 h 240"/>
                <a:gd name="T52" fmla="*/ 26 w 240"/>
                <a:gd name="T53" fmla="*/ 80 h 240"/>
                <a:gd name="T54" fmla="*/ 18 w 240"/>
                <a:gd name="T55" fmla="*/ 120 h 240"/>
                <a:gd name="T56" fmla="*/ 20 w 240"/>
                <a:gd name="T57" fmla="*/ 140 h 240"/>
                <a:gd name="T58" fmla="*/ 36 w 240"/>
                <a:gd name="T59" fmla="*/ 176 h 240"/>
                <a:gd name="T60" fmla="*/ 64 w 240"/>
                <a:gd name="T61" fmla="*/ 204 h 240"/>
                <a:gd name="T62" fmla="*/ 100 w 240"/>
                <a:gd name="T63" fmla="*/ 220 h 240"/>
                <a:gd name="T64" fmla="*/ 120 w 240"/>
                <a:gd name="T65" fmla="*/ 222 h 240"/>
                <a:gd name="T66" fmla="*/ 160 w 240"/>
                <a:gd name="T67" fmla="*/ 214 h 240"/>
                <a:gd name="T68" fmla="*/ 192 w 240"/>
                <a:gd name="T69" fmla="*/ 192 h 240"/>
                <a:gd name="T70" fmla="*/ 214 w 240"/>
                <a:gd name="T71" fmla="*/ 158 h 240"/>
                <a:gd name="T72" fmla="*/ 222 w 240"/>
                <a:gd name="T73" fmla="*/ 120 h 240"/>
                <a:gd name="T74" fmla="*/ 220 w 240"/>
                <a:gd name="T75" fmla="*/ 98 h 240"/>
                <a:gd name="T76" fmla="*/ 204 w 240"/>
                <a:gd name="T77" fmla="*/ 62 h 240"/>
                <a:gd name="T78" fmla="*/ 178 w 240"/>
                <a:gd name="T79" fmla="*/ 34 h 240"/>
                <a:gd name="T80" fmla="*/ 140 w 240"/>
                <a:gd name="T81" fmla="*/ 20 h 240"/>
                <a:gd name="T82" fmla="*/ 120 w 240"/>
                <a:gd name="T83" fmla="*/ 18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40" h="240">
                  <a:moveTo>
                    <a:pt x="120" y="240"/>
                  </a:moveTo>
                  <a:lnTo>
                    <a:pt x="120" y="240"/>
                  </a:lnTo>
                  <a:lnTo>
                    <a:pt x="108" y="238"/>
                  </a:lnTo>
                  <a:lnTo>
                    <a:pt x="96" y="236"/>
                  </a:lnTo>
                  <a:lnTo>
                    <a:pt x="74" y="230"/>
                  </a:lnTo>
                  <a:lnTo>
                    <a:pt x="54" y="218"/>
                  </a:lnTo>
                  <a:lnTo>
                    <a:pt x="36" y="204"/>
                  </a:lnTo>
                  <a:lnTo>
                    <a:pt x="20" y="186"/>
                  </a:lnTo>
                  <a:lnTo>
                    <a:pt x="10" y="166"/>
                  </a:lnTo>
                  <a:lnTo>
                    <a:pt x="2" y="144"/>
                  </a:lnTo>
                  <a:lnTo>
                    <a:pt x="0" y="132"/>
                  </a:lnTo>
                  <a:lnTo>
                    <a:pt x="0" y="120"/>
                  </a:lnTo>
                  <a:lnTo>
                    <a:pt x="0" y="120"/>
                  </a:lnTo>
                  <a:lnTo>
                    <a:pt x="0" y="106"/>
                  </a:lnTo>
                  <a:lnTo>
                    <a:pt x="2" y="96"/>
                  </a:lnTo>
                  <a:lnTo>
                    <a:pt x="10" y="72"/>
                  </a:lnTo>
                  <a:lnTo>
                    <a:pt x="20" y="52"/>
                  </a:lnTo>
                  <a:lnTo>
                    <a:pt x="36" y="34"/>
                  </a:lnTo>
                  <a:lnTo>
                    <a:pt x="54" y="20"/>
                  </a:lnTo>
                  <a:lnTo>
                    <a:pt x="74" y="8"/>
                  </a:lnTo>
                  <a:lnTo>
                    <a:pt x="96" y="2"/>
                  </a:lnTo>
                  <a:lnTo>
                    <a:pt x="108" y="0"/>
                  </a:lnTo>
                  <a:lnTo>
                    <a:pt x="120" y="0"/>
                  </a:lnTo>
                  <a:lnTo>
                    <a:pt x="120" y="0"/>
                  </a:lnTo>
                  <a:lnTo>
                    <a:pt x="132" y="0"/>
                  </a:lnTo>
                  <a:lnTo>
                    <a:pt x="144" y="2"/>
                  </a:lnTo>
                  <a:lnTo>
                    <a:pt x="166" y="8"/>
                  </a:lnTo>
                  <a:lnTo>
                    <a:pt x="188" y="20"/>
                  </a:lnTo>
                  <a:lnTo>
                    <a:pt x="206" y="34"/>
                  </a:lnTo>
                  <a:lnTo>
                    <a:pt x="220" y="52"/>
                  </a:lnTo>
                  <a:lnTo>
                    <a:pt x="230" y="72"/>
                  </a:lnTo>
                  <a:lnTo>
                    <a:pt x="238" y="96"/>
                  </a:lnTo>
                  <a:lnTo>
                    <a:pt x="240" y="106"/>
                  </a:lnTo>
                  <a:lnTo>
                    <a:pt x="240" y="120"/>
                  </a:lnTo>
                  <a:lnTo>
                    <a:pt x="240" y="120"/>
                  </a:lnTo>
                  <a:lnTo>
                    <a:pt x="240" y="132"/>
                  </a:lnTo>
                  <a:lnTo>
                    <a:pt x="238" y="144"/>
                  </a:lnTo>
                  <a:lnTo>
                    <a:pt x="230" y="166"/>
                  </a:lnTo>
                  <a:lnTo>
                    <a:pt x="220" y="186"/>
                  </a:lnTo>
                  <a:lnTo>
                    <a:pt x="206" y="204"/>
                  </a:lnTo>
                  <a:lnTo>
                    <a:pt x="188" y="218"/>
                  </a:lnTo>
                  <a:lnTo>
                    <a:pt x="166" y="230"/>
                  </a:lnTo>
                  <a:lnTo>
                    <a:pt x="144" y="236"/>
                  </a:lnTo>
                  <a:lnTo>
                    <a:pt x="132" y="238"/>
                  </a:lnTo>
                  <a:lnTo>
                    <a:pt x="120" y="240"/>
                  </a:lnTo>
                  <a:lnTo>
                    <a:pt x="120" y="240"/>
                  </a:lnTo>
                  <a:close/>
                  <a:moveTo>
                    <a:pt x="120" y="18"/>
                  </a:moveTo>
                  <a:lnTo>
                    <a:pt x="120" y="18"/>
                  </a:lnTo>
                  <a:lnTo>
                    <a:pt x="100" y="20"/>
                  </a:lnTo>
                  <a:lnTo>
                    <a:pt x="80" y="26"/>
                  </a:lnTo>
                  <a:lnTo>
                    <a:pt x="64" y="34"/>
                  </a:lnTo>
                  <a:lnTo>
                    <a:pt x="48" y="48"/>
                  </a:lnTo>
                  <a:lnTo>
                    <a:pt x="36" y="62"/>
                  </a:lnTo>
                  <a:lnTo>
                    <a:pt x="26" y="80"/>
                  </a:lnTo>
                  <a:lnTo>
                    <a:pt x="20" y="98"/>
                  </a:lnTo>
                  <a:lnTo>
                    <a:pt x="18" y="120"/>
                  </a:lnTo>
                  <a:lnTo>
                    <a:pt x="18" y="120"/>
                  </a:lnTo>
                  <a:lnTo>
                    <a:pt x="20" y="140"/>
                  </a:lnTo>
                  <a:lnTo>
                    <a:pt x="26" y="158"/>
                  </a:lnTo>
                  <a:lnTo>
                    <a:pt x="36" y="176"/>
                  </a:lnTo>
                  <a:lnTo>
                    <a:pt x="48" y="192"/>
                  </a:lnTo>
                  <a:lnTo>
                    <a:pt x="64" y="204"/>
                  </a:lnTo>
                  <a:lnTo>
                    <a:pt x="80" y="214"/>
                  </a:lnTo>
                  <a:lnTo>
                    <a:pt x="100" y="220"/>
                  </a:lnTo>
                  <a:lnTo>
                    <a:pt x="120" y="222"/>
                  </a:lnTo>
                  <a:lnTo>
                    <a:pt x="120" y="222"/>
                  </a:lnTo>
                  <a:lnTo>
                    <a:pt x="140" y="220"/>
                  </a:lnTo>
                  <a:lnTo>
                    <a:pt x="160" y="214"/>
                  </a:lnTo>
                  <a:lnTo>
                    <a:pt x="178" y="204"/>
                  </a:lnTo>
                  <a:lnTo>
                    <a:pt x="192" y="192"/>
                  </a:lnTo>
                  <a:lnTo>
                    <a:pt x="204" y="176"/>
                  </a:lnTo>
                  <a:lnTo>
                    <a:pt x="214" y="158"/>
                  </a:lnTo>
                  <a:lnTo>
                    <a:pt x="220" y="140"/>
                  </a:lnTo>
                  <a:lnTo>
                    <a:pt x="222" y="120"/>
                  </a:lnTo>
                  <a:lnTo>
                    <a:pt x="222" y="120"/>
                  </a:lnTo>
                  <a:lnTo>
                    <a:pt x="220" y="98"/>
                  </a:lnTo>
                  <a:lnTo>
                    <a:pt x="214" y="80"/>
                  </a:lnTo>
                  <a:lnTo>
                    <a:pt x="204" y="62"/>
                  </a:lnTo>
                  <a:lnTo>
                    <a:pt x="192" y="48"/>
                  </a:lnTo>
                  <a:lnTo>
                    <a:pt x="178" y="34"/>
                  </a:lnTo>
                  <a:lnTo>
                    <a:pt x="160" y="26"/>
                  </a:lnTo>
                  <a:lnTo>
                    <a:pt x="140" y="20"/>
                  </a:lnTo>
                  <a:lnTo>
                    <a:pt x="120" y="18"/>
                  </a:lnTo>
                  <a:lnTo>
                    <a:pt x="120" y="18"/>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8" name="Freeform 47">
              <a:extLst>
                <a:ext uri="{FF2B5EF4-FFF2-40B4-BE49-F238E27FC236}">
                  <a16:creationId xmlns:a16="http://schemas.microsoft.com/office/drawing/2014/main" id="{AE295733-6AFF-94AF-76E8-1DD8FF34CF68}"/>
                </a:ext>
              </a:extLst>
            </p:cNvPr>
            <p:cNvSpPr>
              <a:spLocks/>
            </p:cNvSpPr>
            <p:nvPr/>
          </p:nvSpPr>
          <p:spPr bwMode="auto">
            <a:xfrm>
              <a:off x="1056" y="2498"/>
              <a:ext cx="176" cy="102"/>
            </a:xfrm>
            <a:custGeom>
              <a:avLst/>
              <a:gdLst>
                <a:gd name="T0" fmla="*/ 12 w 176"/>
                <a:gd name="T1" fmla="*/ 102 h 102"/>
                <a:gd name="T2" fmla="*/ 0 w 176"/>
                <a:gd name="T3" fmla="*/ 88 h 102"/>
                <a:gd name="T4" fmla="*/ 88 w 176"/>
                <a:gd name="T5" fmla="*/ 0 h 102"/>
                <a:gd name="T6" fmla="*/ 176 w 176"/>
                <a:gd name="T7" fmla="*/ 88 h 102"/>
                <a:gd name="T8" fmla="*/ 164 w 176"/>
                <a:gd name="T9" fmla="*/ 100 h 102"/>
                <a:gd name="T10" fmla="*/ 88 w 176"/>
                <a:gd name="T11" fmla="*/ 26 h 102"/>
                <a:gd name="T12" fmla="*/ 12 w 176"/>
                <a:gd name="T13" fmla="*/ 102 h 102"/>
              </a:gdLst>
              <a:ahLst/>
              <a:cxnLst>
                <a:cxn ang="0">
                  <a:pos x="T0" y="T1"/>
                </a:cxn>
                <a:cxn ang="0">
                  <a:pos x="T2" y="T3"/>
                </a:cxn>
                <a:cxn ang="0">
                  <a:pos x="T4" y="T5"/>
                </a:cxn>
                <a:cxn ang="0">
                  <a:pos x="T6" y="T7"/>
                </a:cxn>
                <a:cxn ang="0">
                  <a:pos x="T8" y="T9"/>
                </a:cxn>
                <a:cxn ang="0">
                  <a:pos x="T10" y="T11"/>
                </a:cxn>
                <a:cxn ang="0">
                  <a:pos x="T12" y="T13"/>
                </a:cxn>
              </a:cxnLst>
              <a:rect l="0" t="0" r="r" b="b"/>
              <a:pathLst>
                <a:path w="176" h="102">
                  <a:moveTo>
                    <a:pt x="12" y="102"/>
                  </a:moveTo>
                  <a:lnTo>
                    <a:pt x="0" y="88"/>
                  </a:lnTo>
                  <a:lnTo>
                    <a:pt x="88" y="0"/>
                  </a:lnTo>
                  <a:lnTo>
                    <a:pt x="176" y="88"/>
                  </a:lnTo>
                  <a:lnTo>
                    <a:pt x="164" y="100"/>
                  </a:lnTo>
                  <a:lnTo>
                    <a:pt x="88" y="26"/>
                  </a:lnTo>
                  <a:lnTo>
                    <a:pt x="12" y="102"/>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9" name="Freeform 48">
              <a:extLst>
                <a:ext uri="{FF2B5EF4-FFF2-40B4-BE49-F238E27FC236}">
                  <a16:creationId xmlns:a16="http://schemas.microsoft.com/office/drawing/2014/main" id="{9E4C25DD-48CC-AF2F-C3BD-A6122138F54E}"/>
                </a:ext>
              </a:extLst>
            </p:cNvPr>
            <p:cNvSpPr>
              <a:spLocks/>
            </p:cNvSpPr>
            <p:nvPr/>
          </p:nvSpPr>
          <p:spPr bwMode="auto">
            <a:xfrm>
              <a:off x="468" y="2056"/>
              <a:ext cx="274" cy="502"/>
            </a:xfrm>
            <a:custGeom>
              <a:avLst/>
              <a:gdLst>
                <a:gd name="T0" fmla="*/ 240 w 274"/>
                <a:gd name="T1" fmla="*/ 502 h 502"/>
                <a:gd name="T2" fmla="*/ 190 w 274"/>
                <a:gd name="T3" fmla="*/ 496 h 502"/>
                <a:gd name="T4" fmla="*/ 146 w 274"/>
                <a:gd name="T5" fmla="*/ 480 h 502"/>
                <a:gd name="T6" fmla="*/ 104 w 274"/>
                <a:gd name="T7" fmla="*/ 458 h 502"/>
                <a:gd name="T8" fmla="*/ 70 w 274"/>
                <a:gd name="T9" fmla="*/ 428 h 502"/>
                <a:gd name="T10" fmla="*/ 40 w 274"/>
                <a:gd name="T11" fmla="*/ 390 h 502"/>
                <a:gd name="T12" fmla="*/ 18 w 274"/>
                <a:gd name="T13" fmla="*/ 348 h 502"/>
                <a:gd name="T14" fmla="*/ 4 w 274"/>
                <a:gd name="T15" fmla="*/ 302 h 502"/>
                <a:gd name="T16" fmla="*/ 0 w 274"/>
                <a:gd name="T17" fmla="*/ 250 h 502"/>
                <a:gd name="T18" fmla="*/ 0 w 274"/>
                <a:gd name="T19" fmla="*/ 220 h 502"/>
                <a:gd name="T20" fmla="*/ 12 w 274"/>
                <a:gd name="T21" fmla="*/ 164 h 502"/>
                <a:gd name="T22" fmla="*/ 36 w 274"/>
                <a:gd name="T23" fmla="*/ 118 h 502"/>
                <a:gd name="T24" fmla="*/ 66 w 274"/>
                <a:gd name="T25" fmla="*/ 80 h 502"/>
                <a:gd name="T26" fmla="*/ 106 w 274"/>
                <a:gd name="T27" fmla="*/ 48 h 502"/>
                <a:gd name="T28" fmla="*/ 150 w 274"/>
                <a:gd name="T29" fmla="*/ 26 h 502"/>
                <a:gd name="T30" fmla="*/ 198 w 274"/>
                <a:gd name="T31" fmla="*/ 10 h 502"/>
                <a:gd name="T32" fmla="*/ 248 w 274"/>
                <a:gd name="T33" fmla="*/ 2 h 502"/>
                <a:gd name="T34" fmla="*/ 274 w 274"/>
                <a:gd name="T35" fmla="*/ 18 h 502"/>
                <a:gd name="T36" fmla="*/ 252 w 274"/>
                <a:gd name="T37" fmla="*/ 20 h 502"/>
                <a:gd name="T38" fmla="*/ 206 w 274"/>
                <a:gd name="T39" fmla="*/ 26 h 502"/>
                <a:gd name="T40" fmla="*/ 162 w 274"/>
                <a:gd name="T41" fmla="*/ 40 h 502"/>
                <a:gd name="T42" fmla="*/ 120 w 274"/>
                <a:gd name="T43" fmla="*/ 60 h 502"/>
                <a:gd name="T44" fmla="*/ 84 w 274"/>
                <a:gd name="T45" fmla="*/ 86 h 502"/>
                <a:gd name="T46" fmla="*/ 54 w 274"/>
                <a:gd name="T47" fmla="*/ 122 h 502"/>
                <a:gd name="T48" fmla="*/ 30 w 274"/>
                <a:gd name="T49" fmla="*/ 166 h 502"/>
                <a:gd name="T50" fmla="*/ 18 w 274"/>
                <a:gd name="T51" fmla="*/ 220 h 502"/>
                <a:gd name="T52" fmla="*/ 18 w 274"/>
                <a:gd name="T53" fmla="*/ 250 h 502"/>
                <a:gd name="T54" fmla="*/ 22 w 274"/>
                <a:gd name="T55" fmla="*/ 298 h 502"/>
                <a:gd name="T56" fmla="*/ 34 w 274"/>
                <a:gd name="T57" fmla="*/ 342 h 502"/>
                <a:gd name="T58" fmla="*/ 54 w 274"/>
                <a:gd name="T59" fmla="*/ 380 h 502"/>
                <a:gd name="T60" fmla="*/ 82 w 274"/>
                <a:gd name="T61" fmla="*/ 414 h 502"/>
                <a:gd name="T62" fmla="*/ 114 w 274"/>
                <a:gd name="T63" fmla="*/ 442 h 502"/>
                <a:gd name="T64" fmla="*/ 152 w 274"/>
                <a:gd name="T65" fmla="*/ 464 h 502"/>
                <a:gd name="T66" fmla="*/ 194 w 274"/>
                <a:gd name="T67" fmla="*/ 478 h 502"/>
                <a:gd name="T68" fmla="*/ 240 w 274"/>
                <a:gd name="T69" fmla="*/ 484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4" h="502">
                  <a:moveTo>
                    <a:pt x="240" y="502"/>
                  </a:moveTo>
                  <a:lnTo>
                    <a:pt x="240" y="502"/>
                  </a:lnTo>
                  <a:lnTo>
                    <a:pt x="216" y="500"/>
                  </a:lnTo>
                  <a:lnTo>
                    <a:pt x="190" y="496"/>
                  </a:lnTo>
                  <a:lnTo>
                    <a:pt x="168" y="490"/>
                  </a:lnTo>
                  <a:lnTo>
                    <a:pt x="146" y="480"/>
                  </a:lnTo>
                  <a:lnTo>
                    <a:pt x="124" y="470"/>
                  </a:lnTo>
                  <a:lnTo>
                    <a:pt x="104" y="458"/>
                  </a:lnTo>
                  <a:lnTo>
                    <a:pt x="86" y="444"/>
                  </a:lnTo>
                  <a:lnTo>
                    <a:pt x="70" y="428"/>
                  </a:lnTo>
                  <a:lnTo>
                    <a:pt x="54" y="410"/>
                  </a:lnTo>
                  <a:lnTo>
                    <a:pt x="40" y="390"/>
                  </a:lnTo>
                  <a:lnTo>
                    <a:pt x="28" y="370"/>
                  </a:lnTo>
                  <a:lnTo>
                    <a:pt x="18" y="348"/>
                  </a:lnTo>
                  <a:lnTo>
                    <a:pt x="10" y="326"/>
                  </a:lnTo>
                  <a:lnTo>
                    <a:pt x="4" y="302"/>
                  </a:lnTo>
                  <a:lnTo>
                    <a:pt x="0" y="276"/>
                  </a:lnTo>
                  <a:lnTo>
                    <a:pt x="0" y="250"/>
                  </a:lnTo>
                  <a:lnTo>
                    <a:pt x="0" y="250"/>
                  </a:lnTo>
                  <a:lnTo>
                    <a:pt x="0" y="220"/>
                  </a:lnTo>
                  <a:lnTo>
                    <a:pt x="6" y="192"/>
                  </a:lnTo>
                  <a:lnTo>
                    <a:pt x="12" y="164"/>
                  </a:lnTo>
                  <a:lnTo>
                    <a:pt x="24" y="140"/>
                  </a:lnTo>
                  <a:lnTo>
                    <a:pt x="36" y="118"/>
                  </a:lnTo>
                  <a:lnTo>
                    <a:pt x="50" y="98"/>
                  </a:lnTo>
                  <a:lnTo>
                    <a:pt x="66" y="80"/>
                  </a:lnTo>
                  <a:lnTo>
                    <a:pt x="86" y="62"/>
                  </a:lnTo>
                  <a:lnTo>
                    <a:pt x="106" y="48"/>
                  </a:lnTo>
                  <a:lnTo>
                    <a:pt x="128" y="36"/>
                  </a:lnTo>
                  <a:lnTo>
                    <a:pt x="150" y="26"/>
                  </a:lnTo>
                  <a:lnTo>
                    <a:pt x="174" y="16"/>
                  </a:lnTo>
                  <a:lnTo>
                    <a:pt x="198" y="10"/>
                  </a:lnTo>
                  <a:lnTo>
                    <a:pt x="224" y="4"/>
                  </a:lnTo>
                  <a:lnTo>
                    <a:pt x="248" y="2"/>
                  </a:lnTo>
                  <a:lnTo>
                    <a:pt x="274" y="0"/>
                  </a:lnTo>
                  <a:lnTo>
                    <a:pt x="274" y="18"/>
                  </a:lnTo>
                  <a:lnTo>
                    <a:pt x="274" y="18"/>
                  </a:lnTo>
                  <a:lnTo>
                    <a:pt x="252" y="20"/>
                  </a:lnTo>
                  <a:lnTo>
                    <a:pt x="230" y="22"/>
                  </a:lnTo>
                  <a:lnTo>
                    <a:pt x="206" y="26"/>
                  </a:lnTo>
                  <a:lnTo>
                    <a:pt x="184" y="32"/>
                  </a:lnTo>
                  <a:lnTo>
                    <a:pt x="162" y="40"/>
                  </a:lnTo>
                  <a:lnTo>
                    <a:pt x="142" y="48"/>
                  </a:lnTo>
                  <a:lnTo>
                    <a:pt x="120" y="60"/>
                  </a:lnTo>
                  <a:lnTo>
                    <a:pt x="102" y="72"/>
                  </a:lnTo>
                  <a:lnTo>
                    <a:pt x="84" y="86"/>
                  </a:lnTo>
                  <a:lnTo>
                    <a:pt x="68" y="104"/>
                  </a:lnTo>
                  <a:lnTo>
                    <a:pt x="54" y="122"/>
                  </a:lnTo>
                  <a:lnTo>
                    <a:pt x="40" y="144"/>
                  </a:lnTo>
                  <a:lnTo>
                    <a:pt x="30" y="166"/>
                  </a:lnTo>
                  <a:lnTo>
                    <a:pt x="24" y="192"/>
                  </a:lnTo>
                  <a:lnTo>
                    <a:pt x="18" y="220"/>
                  </a:lnTo>
                  <a:lnTo>
                    <a:pt x="18" y="250"/>
                  </a:lnTo>
                  <a:lnTo>
                    <a:pt x="18" y="250"/>
                  </a:lnTo>
                  <a:lnTo>
                    <a:pt x="18" y="274"/>
                  </a:lnTo>
                  <a:lnTo>
                    <a:pt x="22" y="298"/>
                  </a:lnTo>
                  <a:lnTo>
                    <a:pt x="28" y="320"/>
                  </a:lnTo>
                  <a:lnTo>
                    <a:pt x="34" y="342"/>
                  </a:lnTo>
                  <a:lnTo>
                    <a:pt x="44" y="362"/>
                  </a:lnTo>
                  <a:lnTo>
                    <a:pt x="54" y="380"/>
                  </a:lnTo>
                  <a:lnTo>
                    <a:pt x="68" y="398"/>
                  </a:lnTo>
                  <a:lnTo>
                    <a:pt x="82" y="414"/>
                  </a:lnTo>
                  <a:lnTo>
                    <a:pt x="98" y="430"/>
                  </a:lnTo>
                  <a:lnTo>
                    <a:pt x="114" y="442"/>
                  </a:lnTo>
                  <a:lnTo>
                    <a:pt x="134" y="454"/>
                  </a:lnTo>
                  <a:lnTo>
                    <a:pt x="152" y="464"/>
                  </a:lnTo>
                  <a:lnTo>
                    <a:pt x="174" y="472"/>
                  </a:lnTo>
                  <a:lnTo>
                    <a:pt x="194" y="478"/>
                  </a:lnTo>
                  <a:lnTo>
                    <a:pt x="218" y="482"/>
                  </a:lnTo>
                  <a:lnTo>
                    <a:pt x="240" y="484"/>
                  </a:lnTo>
                  <a:lnTo>
                    <a:pt x="240" y="502"/>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0" name="Freeform 49">
              <a:extLst>
                <a:ext uri="{FF2B5EF4-FFF2-40B4-BE49-F238E27FC236}">
                  <a16:creationId xmlns:a16="http://schemas.microsoft.com/office/drawing/2014/main" id="{09957982-DE59-BB6A-9936-46A9D64E4FCD}"/>
                </a:ext>
              </a:extLst>
            </p:cNvPr>
            <p:cNvSpPr>
              <a:spLocks/>
            </p:cNvSpPr>
            <p:nvPr/>
          </p:nvSpPr>
          <p:spPr bwMode="auto">
            <a:xfrm>
              <a:off x="512" y="2100"/>
              <a:ext cx="230" cy="414"/>
            </a:xfrm>
            <a:custGeom>
              <a:avLst/>
              <a:gdLst>
                <a:gd name="T0" fmla="*/ 196 w 230"/>
                <a:gd name="T1" fmla="*/ 414 h 414"/>
                <a:gd name="T2" fmla="*/ 156 w 230"/>
                <a:gd name="T3" fmla="*/ 408 h 414"/>
                <a:gd name="T4" fmla="*/ 118 w 230"/>
                <a:gd name="T5" fmla="*/ 396 h 414"/>
                <a:gd name="T6" fmla="*/ 86 w 230"/>
                <a:gd name="T7" fmla="*/ 378 h 414"/>
                <a:gd name="T8" fmla="*/ 56 w 230"/>
                <a:gd name="T9" fmla="*/ 352 h 414"/>
                <a:gd name="T10" fmla="*/ 32 w 230"/>
                <a:gd name="T11" fmla="*/ 322 h 414"/>
                <a:gd name="T12" fmla="*/ 14 w 230"/>
                <a:gd name="T13" fmla="*/ 286 h 414"/>
                <a:gd name="T14" fmla="*/ 4 w 230"/>
                <a:gd name="T15" fmla="*/ 248 h 414"/>
                <a:gd name="T16" fmla="*/ 0 w 230"/>
                <a:gd name="T17" fmla="*/ 206 h 414"/>
                <a:gd name="T18" fmla="*/ 0 w 230"/>
                <a:gd name="T19" fmla="*/ 182 h 414"/>
                <a:gd name="T20" fmla="*/ 10 w 230"/>
                <a:gd name="T21" fmla="*/ 136 h 414"/>
                <a:gd name="T22" fmla="*/ 30 w 230"/>
                <a:gd name="T23" fmla="*/ 98 h 414"/>
                <a:gd name="T24" fmla="*/ 58 w 230"/>
                <a:gd name="T25" fmla="*/ 66 h 414"/>
                <a:gd name="T26" fmla="*/ 90 w 230"/>
                <a:gd name="T27" fmla="*/ 40 h 414"/>
                <a:gd name="T28" fmla="*/ 128 w 230"/>
                <a:gd name="T29" fmla="*/ 22 h 414"/>
                <a:gd name="T30" fmla="*/ 168 w 230"/>
                <a:gd name="T31" fmla="*/ 8 h 414"/>
                <a:gd name="T32" fmla="*/ 210 w 230"/>
                <a:gd name="T33" fmla="*/ 2 h 414"/>
                <a:gd name="T34" fmla="*/ 230 w 230"/>
                <a:gd name="T35" fmla="*/ 18 h 414"/>
                <a:gd name="T36" fmla="*/ 212 w 230"/>
                <a:gd name="T37" fmla="*/ 20 h 414"/>
                <a:gd name="T38" fmla="*/ 172 w 230"/>
                <a:gd name="T39" fmla="*/ 26 h 414"/>
                <a:gd name="T40" fmla="*/ 136 w 230"/>
                <a:gd name="T41" fmla="*/ 38 h 414"/>
                <a:gd name="T42" fmla="*/ 102 w 230"/>
                <a:gd name="T43" fmla="*/ 54 h 414"/>
                <a:gd name="T44" fmla="*/ 70 w 230"/>
                <a:gd name="T45" fmla="*/ 78 h 414"/>
                <a:gd name="T46" fmla="*/ 46 w 230"/>
                <a:gd name="T47" fmla="*/ 108 h 414"/>
                <a:gd name="T48" fmla="*/ 28 w 230"/>
                <a:gd name="T49" fmla="*/ 142 h 414"/>
                <a:gd name="T50" fmla="*/ 18 w 230"/>
                <a:gd name="T51" fmla="*/ 184 h 414"/>
                <a:gd name="T52" fmla="*/ 18 w 230"/>
                <a:gd name="T53" fmla="*/ 206 h 414"/>
                <a:gd name="T54" fmla="*/ 20 w 230"/>
                <a:gd name="T55" fmla="*/ 246 h 414"/>
                <a:gd name="T56" fmla="*/ 30 w 230"/>
                <a:gd name="T57" fmla="*/ 280 h 414"/>
                <a:gd name="T58" fmla="*/ 46 w 230"/>
                <a:gd name="T59" fmla="*/ 312 h 414"/>
                <a:gd name="T60" fmla="*/ 68 w 230"/>
                <a:gd name="T61" fmla="*/ 340 h 414"/>
                <a:gd name="T62" fmla="*/ 94 w 230"/>
                <a:gd name="T63" fmla="*/ 362 h 414"/>
                <a:gd name="T64" fmla="*/ 126 w 230"/>
                <a:gd name="T65" fmla="*/ 380 h 414"/>
                <a:gd name="T66" fmla="*/ 160 w 230"/>
                <a:gd name="T67" fmla="*/ 392 h 414"/>
                <a:gd name="T68" fmla="*/ 196 w 230"/>
                <a:gd name="T69" fmla="*/ 396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0" h="414">
                  <a:moveTo>
                    <a:pt x="196" y="414"/>
                  </a:moveTo>
                  <a:lnTo>
                    <a:pt x="196" y="414"/>
                  </a:lnTo>
                  <a:lnTo>
                    <a:pt x="176" y="412"/>
                  </a:lnTo>
                  <a:lnTo>
                    <a:pt x="156" y="408"/>
                  </a:lnTo>
                  <a:lnTo>
                    <a:pt x="136" y="404"/>
                  </a:lnTo>
                  <a:lnTo>
                    <a:pt x="118" y="396"/>
                  </a:lnTo>
                  <a:lnTo>
                    <a:pt x="102" y="388"/>
                  </a:lnTo>
                  <a:lnTo>
                    <a:pt x="86" y="378"/>
                  </a:lnTo>
                  <a:lnTo>
                    <a:pt x="70" y="366"/>
                  </a:lnTo>
                  <a:lnTo>
                    <a:pt x="56" y="352"/>
                  </a:lnTo>
                  <a:lnTo>
                    <a:pt x="44" y="338"/>
                  </a:lnTo>
                  <a:lnTo>
                    <a:pt x="32" y="322"/>
                  </a:lnTo>
                  <a:lnTo>
                    <a:pt x="22" y="304"/>
                  </a:lnTo>
                  <a:lnTo>
                    <a:pt x="14" y="286"/>
                  </a:lnTo>
                  <a:lnTo>
                    <a:pt x="8" y="268"/>
                  </a:lnTo>
                  <a:lnTo>
                    <a:pt x="4" y="248"/>
                  </a:lnTo>
                  <a:lnTo>
                    <a:pt x="0" y="228"/>
                  </a:lnTo>
                  <a:lnTo>
                    <a:pt x="0" y="206"/>
                  </a:lnTo>
                  <a:lnTo>
                    <a:pt x="0" y="206"/>
                  </a:lnTo>
                  <a:lnTo>
                    <a:pt x="0" y="182"/>
                  </a:lnTo>
                  <a:lnTo>
                    <a:pt x="4" y="158"/>
                  </a:lnTo>
                  <a:lnTo>
                    <a:pt x="10" y="136"/>
                  </a:lnTo>
                  <a:lnTo>
                    <a:pt x="20" y="116"/>
                  </a:lnTo>
                  <a:lnTo>
                    <a:pt x="30" y="98"/>
                  </a:lnTo>
                  <a:lnTo>
                    <a:pt x="42" y="82"/>
                  </a:lnTo>
                  <a:lnTo>
                    <a:pt x="58" y="66"/>
                  </a:lnTo>
                  <a:lnTo>
                    <a:pt x="74" y="52"/>
                  </a:lnTo>
                  <a:lnTo>
                    <a:pt x="90" y="40"/>
                  </a:lnTo>
                  <a:lnTo>
                    <a:pt x="108" y="30"/>
                  </a:lnTo>
                  <a:lnTo>
                    <a:pt x="128" y="22"/>
                  </a:lnTo>
                  <a:lnTo>
                    <a:pt x="148" y="14"/>
                  </a:lnTo>
                  <a:lnTo>
                    <a:pt x="168" y="8"/>
                  </a:lnTo>
                  <a:lnTo>
                    <a:pt x="188" y="4"/>
                  </a:lnTo>
                  <a:lnTo>
                    <a:pt x="210" y="2"/>
                  </a:lnTo>
                  <a:lnTo>
                    <a:pt x="230" y="0"/>
                  </a:lnTo>
                  <a:lnTo>
                    <a:pt x="230" y="18"/>
                  </a:lnTo>
                  <a:lnTo>
                    <a:pt x="230" y="18"/>
                  </a:lnTo>
                  <a:lnTo>
                    <a:pt x="212" y="20"/>
                  </a:lnTo>
                  <a:lnTo>
                    <a:pt x="192" y="22"/>
                  </a:lnTo>
                  <a:lnTo>
                    <a:pt x="172" y="26"/>
                  </a:lnTo>
                  <a:lnTo>
                    <a:pt x="154" y="30"/>
                  </a:lnTo>
                  <a:lnTo>
                    <a:pt x="136" y="38"/>
                  </a:lnTo>
                  <a:lnTo>
                    <a:pt x="118" y="46"/>
                  </a:lnTo>
                  <a:lnTo>
                    <a:pt x="102" y="54"/>
                  </a:lnTo>
                  <a:lnTo>
                    <a:pt x="86" y="66"/>
                  </a:lnTo>
                  <a:lnTo>
                    <a:pt x="70" y="78"/>
                  </a:lnTo>
                  <a:lnTo>
                    <a:pt x="58" y="92"/>
                  </a:lnTo>
                  <a:lnTo>
                    <a:pt x="46" y="108"/>
                  </a:lnTo>
                  <a:lnTo>
                    <a:pt x="36" y="124"/>
                  </a:lnTo>
                  <a:lnTo>
                    <a:pt x="28" y="142"/>
                  </a:lnTo>
                  <a:lnTo>
                    <a:pt x="22" y="162"/>
                  </a:lnTo>
                  <a:lnTo>
                    <a:pt x="18" y="184"/>
                  </a:lnTo>
                  <a:lnTo>
                    <a:pt x="18" y="206"/>
                  </a:lnTo>
                  <a:lnTo>
                    <a:pt x="18" y="206"/>
                  </a:lnTo>
                  <a:lnTo>
                    <a:pt x="18" y="226"/>
                  </a:lnTo>
                  <a:lnTo>
                    <a:pt x="20" y="246"/>
                  </a:lnTo>
                  <a:lnTo>
                    <a:pt x="24" y="264"/>
                  </a:lnTo>
                  <a:lnTo>
                    <a:pt x="30" y="280"/>
                  </a:lnTo>
                  <a:lnTo>
                    <a:pt x="38" y="296"/>
                  </a:lnTo>
                  <a:lnTo>
                    <a:pt x="46" y="312"/>
                  </a:lnTo>
                  <a:lnTo>
                    <a:pt x="56" y="326"/>
                  </a:lnTo>
                  <a:lnTo>
                    <a:pt x="68" y="340"/>
                  </a:lnTo>
                  <a:lnTo>
                    <a:pt x="80" y="352"/>
                  </a:lnTo>
                  <a:lnTo>
                    <a:pt x="94" y="362"/>
                  </a:lnTo>
                  <a:lnTo>
                    <a:pt x="110" y="372"/>
                  </a:lnTo>
                  <a:lnTo>
                    <a:pt x="126" y="380"/>
                  </a:lnTo>
                  <a:lnTo>
                    <a:pt x="142" y="386"/>
                  </a:lnTo>
                  <a:lnTo>
                    <a:pt x="160" y="392"/>
                  </a:lnTo>
                  <a:lnTo>
                    <a:pt x="178" y="394"/>
                  </a:lnTo>
                  <a:lnTo>
                    <a:pt x="196" y="396"/>
                  </a:lnTo>
                  <a:lnTo>
                    <a:pt x="196" y="41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1" name="Freeform 50">
              <a:extLst>
                <a:ext uri="{FF2B5EF4-FFF2-40B4-BE49-F238E27FC236}">
                  <a16:creationId xmlns:a16="http://schemas.microsoft.com/office/drawing/2014/main" id="{F7BC5072-3D55-4CFD-3E7B-EB0CE13C2F8A}"/>
                </a:ext>
              </a:extLst>
            </p:cNvPr>
            <p:cNvSpPr>
              <a:spLocks noEditPoints="1"/>
            </p:cNvSpPr>
            <p:nvPr/>
          </p:nvSpPr>
          <p:spPr bwMode="auto">
            <a:xfrm>
              <a:off x="742" y="2328"/>
              <a:ext cx="174" cy="62"/>
            </a:xfrm>
            <a:custGeom>
              <a:avLst/>
              <a:gdLst>
                <a:gd name="T0" fmla="*/ 174 w 174"/>
                <a:gd name="T1" fmla="*/ 62 h 62"/>
                <a:gd name="T2" fmla="*/ 0 w 174"/>
                <a:gd name="T3" fmla="*/ 62 h 62"/>
                <a:gd name="T4" fmla="*/ 0 w 174"/>
                <a:gd name="T5" fmla="*/ 0 h 62"/>
                <a:gd name="T6" fmla="*/ 174 w 174"/>
                <a:gd name="T7" fmla="*/ 0 h 62"/>
                <a:gd name="T8" fmla="*/ 174 w 174"/>
                <a:gd name="T9" fmla="*/ 62 h 62"/>
                <a:gd name="T10" fmla="*/ 18 w 174"/>
                <a:gd name="T11" fmla="*/ 44 h 62"/>
                <a:gd name="T12" fmla="*/ 156 w 174"/>
                <a:gd name="T13" fmla="*/ 44 h 62"/>
                <a:gd name="T14" fmla="*/ 156 w 174"/>
                <a:gd name="T15" fmla="*/ 18 h 62"/>
                <a:gd name="T16" fmla="*/ 18 w 174"/>
                <a:gd name="T17" fmla="*/ 18 h 62"/>
                <a:gd name="T18" fmla="*/ 18 w 174"/>
                <a:gd name="T19" fmla="*/ 4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4" h="62">
                  <a:moveTo>
                    <a:pt x="174" y="62"/>
                  </a:moveTo>
                  <a:lnTo>
                    <a:pt x="0" y="62"/>
                  </a:lnTo>
                  <a:lnTo>
                    <a:pt x="0" y="0"/>
                  </a:lnTo>
                  <a:lnTo>
                    <a:pt x="174" y="0"/>
                  </a:lnTo>
                  <a:lnTo>
                    <a:pt x="174" y="62"/>
                  </a:lnTo>
                  <a:close/>
                  <a:moveTo>
                    <a:pt x="18" y="44"/>
                  </a:moveTo>
                  <a:lnTo>
                    <a:pt x="156" y="44"/>
                  </a:lnTo>
                  <a:lnTo>
                    <a:pt x="156" y="18"/>
                  </a:lnTo>
                  <a:lnTo>
                    <a:pt x="18" y="18"/>
                  </a:lnTo>
                  <a:lnTo>
                    <a:pt x="18" y="4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2" name="Freeform 51">
              <a:extLst>
                <a:ext uri="{FF2B5EF4-FFF2-40B4-BE49-F238E27FC236}">
                  <a16:creationId xmlns:a16="http://schemas.microsoft.com/office/drawing/2014/main" id="{AFBE85E2-F514-7E90-7F45-C54EA4DF880E}"/>
                </a:ext>
              </a:extLst>
            </p:cNvPr>
            <p:cNvSpPr>
              <a:spLocks/>
            </p:cNvSpPr>
            <p:nvPr/>
          </p:nvSpPr>
          <p:spPr bwMode="auto">
            <a:xfrm>
              <a:off x="728" y="2036"/>
              <a:ext cx="56" cy="112"/>
            </a:xfrm>
            <a:custGeom>
              <a:avLst/>
              <a:gdLst>
                <a:gd name="T0" fmla="*/ 56 w 56"/>
                <a:gd name="T1" fmla="*/ 112 h 112"/>
                <a:gd name="T2" fmla="*/ 56 w 56"/>
                <a:gd name="T3" fmla="*/ 112 h 112"/>
                <a:gd name="T4" fmla="*/ 44 w 56"/>
                <a:gd name="T5" fmla="*/ 112 h 112"/>
                <a:gd name="T6" fmla="*/ 34 w 56"/>
                <a:gd name="T7" fmla="*/ 108 h 112"/>
                <a:gd name="T8" fmla="*/ 24 w 56"/>
                <a:gd name="T9" fmla="*/ 104 h 112"/>
                <a:gd name="T10" fmla="*/ 16 w 56"/>
                <a:gd name="T11" fmla="*/ 96 h 112"/>
                <a:gd name="T12" fmla="*/ 8 w 56"/>
                <a:gd name="T13" fmla="*/ 88 h 112"/>
                <a:gd name="T14" fmla="*/ 4 w 56"/>
                <a:gd name="T15" fmla="*/ 78 h 112"/>
                <a:gd name="T16" fmla="*/ 0 w 56"/>
                <a:gd name="T17" fmla="*/ 68 h 112"/>
                <a:gd name="T18" fmla="*/ 0 w 56"/>
                <a:gd name="T19" fmla="*/ 56 h 112"/>
                <a:gd name="T20" fmla="*/ 0 w 56"/>
                <a:gd name="T21" fmla="*/ 56 h 112"/>
                <a:gd name="T22" fmla="*/ 0 w 56"/>
                <a:gd name="T23" fmla="*/ 44 h 112"/>
                <a:gd name="T24" fmla="*/ 4 w 56"/>
                <a:gd name="T25" fmla="*/ 34 h 112"/>
                <a:gd name="T26" fmla="*/ 8 w 56"/>
                <a:gd name="T27" fmla="*/ 24 h 112"/>
                <a:gd name="T28" fmla="*/ 16 w 56"/>
                <a:gd name="T29" fmla="*/ 16 h 112"/>
                <a:gd name="T30" fmla="*/ 24 w 56"/>
                <a:gd name="T31" fmla="*/ 10 h 112"/>
                <a:gd name="T32" fmla="*/ 34 w 56"/>
                <a:gd name="T33" fmla="*/ 4 h 112"/>
                <a:gd name="T34" fmla="*/ 44 w 56"/>
                <a:gd name="T35" fmla="*/ 2 h 112"/>
                <a:gd name="T36" fmla="*/ 56 w 56"/>
                <a:gd name="T37" fmla="*/ 0 h 112"/>
                <a:gd name="T38" fmla="*/ 56 w 56"/>
                <a:gd name="T39" fmla="*/ 18 h 112"/>
                <a:gd name="T40" fmla="*/ 56 w 56"/>
                <a:gd name="T41" fmla="*/ 18 h 112"/>
                <a:gd name="T42" fmla="*/ 48 w 56"/>
                <a:gd name="T43" fmla="*/ 18 h 112"/>
                <a:gd name="T44" fmla="*/ 40 w 56"/>
                <a:gd name="T45" fmla="*/ 20 h 112"/>
                <a:gd name="T46" fmla="*/ 34 w 56"/>
                <a:gd name="T47" fmla="*/ 24 h 112"/>
                <a:gd name="T48" fmla="*/ 28 w 56"/>
                <a:gd name="T49" fmla="*/ 30 h 112"/>
                <a:gd name="T50" fmla="*/ 24 w 56"/>
                <a:gd name="T51" fmla="*/ 34 h 112"/>
                <a:gd name="T52" fmla="*/ 20 w 56"/>
                <a:gd name="T53" fmla="*/ 42 h 112"/>
                <a:gd name="T54" fmla="*/ 18 w 56"/>
                <a:gd name="T55" fmla="*/ 48 h 112"/>
                <a:gd name="T56" fmla="*/ 18 w 56"/>
                <a:gd name="T57" fmla="*/ 56 h 112"/>
                <a:gd name="T58" fmla="*/ 18 w 56"/>
                <a:gd name="T59" fmla="*/ 56 h 112"/>
                <a:gd name="T60" fmla="*/ 18 w 56"/>
                <a:gd name="T61" fmla="*/ 64 h 112"/>
                <a:gd name="T62" fmla="*/ 20 w 56"/>
                <a:gd name="T63" fmla="*/ 72 h 112"/>
                <a:gd name="T64" fmla="*/ 24 w 56"/>
                <a:gd name="T65" fmla="*/ 78 h 112"/>
                <a:gd name="T66" fmla="*/ 28 w 56"/>
                <a:gd name="T67" fmla="*/ 84 h 112"/>
                <a:gd name="T68" fmla="*/ 34 w 56"/>
                <a:gd name="T69" fmla="*/ 88 h 112"/>
                <a:gd name="T70" fmla="*/ 40 w 56"/>
                <a:gd name="T71" fmla="*/ 92 h 112"/>
                <a:gd name="T72" fmla="*/ 48 w 56"/>
                <a:gd name="T73" fmla="*/ 94 h 112"/>
                <a:gd name="T74" fmla="*/ 56 w 56"/>
                <a:gd name="T75" fmla="*/ 94 h 112"/>
                <a:gd name="T76" fmla="*/ 56 w 56"/>
                <a:gd name="T77"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6" h="112">
                  <a:moveTo>
                    <a:pt x="56" y="112"/>
                  </a:moveTo>
                  <a:lnTo>
                    <a:pt x="56" y="112"/>
                  </a:lnTo>
                  <a:lnTo>
                    <a:pt x="44" y="112"/>
                  </a:lnTo>
                  <a:lnTo>
                    <a:pt x="34" y="108"/>
                  </a:lnTo>
                  <a:lnTo>
                    <a:pt x="24" y="104"/>
                  </a:lnTo>
                  <a:lnTo>
                    <a:pt x="16" y="96"/>
                  </a:lnTo>
                  <a:lnTo>
                    <a:pt x="8" y="88"/>
                  </a:lnTo>
                  <a:lnTo>
                    <a:pt x="4" y="78"/>
                  </a:lnTo>
                  <a:lnTo>
                    <a:pt x="0" y="68"/>
                  </a:lnTo>
                  <a:lnTo>
                    <a:pt x="0" y="56"/>
                  </a:lnTo>
                  <a:lnTo>
                    <a:pt x="0" y="56"/>
                  </a:lnTo>
                  <a:lnTo>
                    <a:pt x="0" y="44"/>
                  </a:lnTo>
                  <a:lnTo>
                    <a:pt x="4" y="34"/>
                  </a:lnTo>
                  <a:lnTo>
                    <a:pt x="8" y="24"/>
                  </a:lnTo>
                  <a:lnTo>
                    <a:pt x="16" y="16"/>
                  </a:lnTo>
                  <a:lnTo>
                    <a:pt x="24" y="10"/>
                  </a:lnTo>
                  <a:lnTo>
                    <a:pt x="34" y="4"/>
                  </a:lnTo>
                  <a:lnTo>
                    <a:pt x="44" y="2"/>
                  </a:lnTo>
                  <a:lnTo>
                    <a:pt x="56" y="0"/>
                  </a:lnTo>
                  <a:lnTo>
                    <a:pt x="56" y="18"/>
                  </a:lnTo>
                  <a:lnTo>
                    <a:pt x="56" y="18"/>
                  </a:lnTo>
                  <a:lnTo>
                    <a:pt x="48" y="18"/>
                  </a:lnTo>
                  <a:lnTo>
                    <a:pt x="40" y="20"/>
                  </a:lnTo>
                  <a:lnTo>
                    <a:pt x="34" y="24"/>
                  </a:lnTo>
                  <a:lnTo>
                    <a:pt x="28" y="30"/>
                  </a:lnTo>
                  <a:lnTo>
                    <a:pt x="24" y="34"/>
                  </a:lnTo>
                  <a:lnTo>
                    <a:pt x="20" y="42"/>
                  </a:lnTo>
                  <a:lnTo>
                    <a:pt x="18" y="48"/>
                  </a:lnTo>
                  <a:lnTo>
                    <a:pt x="18" y="56"/>
                  </a:lnTo>
                  <a:lnTo>
                    <a:pt x="18" y="56"/>
                  </a:lnTo>
                  <a:lnTo>
                    <a:pt x="18" y="64"/>
                  </a:lnTo>
                  <a:lnTo>
                    <a:pt x="20" y="72"/>
                  </a:lnTo>
                  <a:lnTo>
                    <a:pt x="24" y="78"/>
                  </a:lnTo>
                  <a:lnTo>
                    <a:pt x="28" y="84"/>
                  </a:lnTo>
                  <a:lnTo>
                    <a:pt x="34" y="88"/>
                  </a:lnTo>
                  <a:lnTo>
                    <a:pt x="40" y="92"/>
                  </a:lnTo>
                  <a:lnTo>
                    <a:pt x="48" y="94"/>
                  </a:lnTo>
                  <a:lnTo>
                    <a:pt x="56" y="94"/>
                  </a:lnTo>
                  <a:lnTo>
                    <a:pt x="56" y="112"/>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3" name="Freeform 52">
              <a:extLst>
                <a:ext uri="{FF2B5EF4-FFF2-40B4-BE49-F238E27FC236}">
                  <a16:creationId xmlns:a16="http://schemas.microsoft.com/office/drawing/2014/main" id="{B6125CA3-B8F8-8BC8-0262-1FA95A9B9032}"/>
                </a:ext>
              </a:extLst>
            </p:cNvPr>
            <p:cNvSpPr>
              <a:spLocks noEditPoints="1"/>
            </p:cNvSpPr>
            <p:nvPr/>
          </p:nvSpPr>
          <p:spPr bwMode="auto">
            <a:xfrm>
              <a:off x="774" y="2004"/>
              <a:ext cx="106" cy="194"/>
            </a:xfrm>
            <a:custGeom>
              <a:avLst/>
              <a:gdLst>
                <a:gd name="T0" fmla="*/ 106 w 106"/>
                <a:gd name="T1" fmla="*/ 194 h 194"/>
                <a:gd name="T2" fmla="*/ 0 w 106"/>
                <a:gd name="T3" fmla="*/ 194 h 194"/>
                <a:gd name="T4" fmla="*/ 0 w 106"/>
                <a:gd name="T5" fmla="*/ 126 h 194"/>
                <a:gd name="T6" fmla="*/ 10 w 106"/>
                <a:gd name="T7" fmla="*/ 126 h 194"/>
                <a:gd name="T8" fmla="*/ 10 w 106"/>
                <a:gd name="T9" fmla="*/ 126 h 194"/>
                <a:gd name="T10" fmla="*/ 18 w 106"/>
                <a:gd name="T11" fmla="*/ 126 h 194"/>
                <a:gd name="T12" fmla="*/ 24 w 106"/>
                <a:gd name="T13" fmla="*/ 124 h 194"/>
                <a:gd name="T14" fmla="*/ 32 w 106"/>
                <a:gd name="T15" fmla="*/ 120 h 194"/>
                <a:gd name="T16" fmla="*/ 36 w 106"/>
                <a:gd name="T17" fmla="*/ 116 h 194"/>
                <a:gd name="T18" fmla="*/ 42 w 106"/>
                <a:gd name="T19" fmla="*/ 110 h 194"/>
                <a:gd name="T20" fmla="*/ 44 w 106"/>
                <a:gd name="T21" fmla="*/ 104 h 194"/>
                <a:gd name="T22" fmla="*/ 48 w 106"/>
                <a:gd name="T23" fmla="*/ 96 h 194"/>
                <a:gd name="T24" fmla="*/ 48 w 106"/>
                <a:gd name="T25" fmla="*/ 88 h 194"/>
                <a:gd name="T26" fmla="*/ 48 w 106"/>
                <a:gd name="T27" fmla="*/ 88 h 194"/>
                <a:gd name="T28" fmla="*/ 48 w 106"/>
                <a:gd name="T29" fmla="*/ 80 h 194"/>
                <a:gd name="T30" fmla="*/ 44 w 106"/>
                <a:gd name="T31" fmla="*/ 74 h 194"/>
                <a:gd name="T32" fmla="*/ 42 w 106"/>
                <a:gd name="T33" fmla="*/ 66 h 194"/>
                <a:gd name="T34" fmla="*/ 36 w 106"/>
                <a:gd name="T35" fmla="*/ 62 h 194"/>
                <a:gd name="T36" fmla="*/ 32 w 106"/>
                <a:gd name="T37" fmla="*/ 56 h 194"/>
                <a:gd name="T38" fmla="*/ 24 w 106"/>
                <a:gd name="T39" fmla="*/ 52 h 194"/>
                <a:gd name="T40" fmla="*/ 18 w 106"/>
                <a:gd name="T41" fmla="*/ 50 h 194"/>
                <a:gd name="T42" fmla="*/ 10 w 106"/>
                <a:gd name="T43" fmla="*/ 50 h 194"/>
                <a:gd name="T44" fmla="*/ 0 w 106"/>
                <a:gd name="T45" fmla="*/ 50 h 194"/>
                <a:gd name="T46" fmla="*/ 0 w 106"/>
                <a:gd name="T47" fmla="*/ 0 h 194"/>
                <a:gd name="T48" fmla="*/ 106 w 106"/>
                <a:gd name="T49" fmla="*/ 0 h 194"/>
                <a:gd name="T50" fmla="*/ 106 w 106"/>
                <a:gd name="T51" fmla="*/ 194 h 194"/>
                <a:gd name="T52" fmla="*/ 18 w 106"/>
                <a:gd name="T53" fmla="*/ 176 h 194"/>
                <a:gd name="T54" fmla="*/ 88 w 106"/>
                <a:gd name="T55" fmla="*/ 176 h 194"/>
                <a:gd name="T56" fmla="*/ 88 w 106"/>
                <a:gd name="T57" fmla="*/ 18 h 194"/>
                <a:gd name="T58" fmla="*/ 18 w 106"/>
                <a:gd name="T59" fmla="*/ 18 h 194"/>
                <a:gd name="T60" fmla="*/ 18 w 106"/>
                <a:gd name="T61" fmla="*/ 32 h 194"/>
                <a:gd name="T62" fmla="*/ 18 w 106"/>
                <a:gd name="T63" fmla="*/ 32 h 194"/>
                <a:gd name="T64" fmla="*/ 28 w 106"/>
                <a:gd name="T65" fmla="*/ 36 h 194"/>
                <a:gd name="T66" fmla="*/ 38 w 106"/>
                <a:gd name="T67" fmla="*/ 40 h 194"/>
                <a:gd name="T68" fmla="*/ 46 w 106"/>
                <a:gd name="T69" fmla="*/ 44 h 194"/>
                <a:gd name="T70" fmla="*/ 52 w 106"/>
                <a:gd name="T71" fmla="*/ 52 h 194"/>
                <a:gd name="T72" fmla="*/ 58 w 106"/>
                <a:gd name="T73" fmla="*/ 60 h 194"/>
                <a:gd name="T74" fmla="*/ 62 w 106"/>
                <a:gd name="T75" fmla="*/ 68 h 194"/>
                <a:gd name="T76" fmla="*/ 66 w 106"/>
                <a:gd name="T77" fmla="*/ 78 h 194"/>
                <a:gd name="T78" fmla="*/ 66 w 106"/>
                <a:gd name="T79" fmla="*/ 88 h 194"/>
                <a:gd name="T80" fmla="*/ 66 w 106"/>
                <a:gd name="T81" fmla="*/ 88 h 194"/>
                <a:gd name="T82" fmla="*/ 66 w 106"/>
                <a:gd name="T83" fmla="*/ 98 h 194"/>
                <a:gd name="T84" fmla="*/ 62 w 106"/>
                <a:gd name="T85" fmla="*/ 108 h 194"/>
                <a:gd name="T86" fmla="*/ 58 w 106"/>
                <a:gd name="T87" fmla="*/ 118 h 194"/>
                <a:gd name="T88" fmla="*/ 52 w 106"/>
                <a:gd name="T89" fmla="*/ 126 h 194"/>
                <a:gd name="T90" fmla="*/ 46 w 106"/>
                <a:gd name="T91" fmla="*/ 132 h 194"/>
                <a:gd name="T92" fmla="*/ 38 w 106"/>
                <a:gd name="T93" fmla="*/ 138 h 194"/>
                <a:gd name="T94" fmla="*/ 28 w 106"/>
                <a:gd name="T95" fmla="*/ 142 h 194"/>
                <a:gd name="T96" fmla="*/ 18 w 106"/>
                <a:gd name="T97" fmla="*/ 144 h 194"/>
                <a:gd name="T98" fmla="*/ 18 w 106"/>
                <a:gd name="T99" fmla="*/ 176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6" h="194">
                  <a:moveTo>
                    <a:pt x="106" y="194"/>
                  </a:moveTo>
                  <a:lnTo>
                    <a:pt x="0" y="194"/>
                  </a:lnTo>
                  <a:lnTo>
                    <a:pt x="0" y="126"/>
                  </a:lnTo>
                  <a:lnTo>
                    <a:pt x="10" y="126"/>
                  </a:lnTo>
                  <a:lnTo>
                    <a:pt x="10" y="126"/>
                  </a:lnTo>
                  <a:lnTo>
                    <a:pt x="18" y="126"/>
                  </a:lnTo>
                  <a:lnTo>
                    <a:pt x="24" y="124"/>
                  </a:lnTo>
                  <a:lnTo>
                    <a:pt x="32" y="120"/>
                  </a:lnTo>
                  <a:lnTo>
                    <a:pt x="36" y="116"/>
                  </a:lnTo>
                  <a:lnTo>
                    <a:pt x="42" y="110"/>
                  </a:lnTo>
                  <a:lnTo>
                    <a:pt x="44" y="104"/>
                  </a:lnTo>
                  <a:lnTo>
                    <a:pt x="48" y="96"/>
                  </a:lnTo>
                  <a:lnTo>
                    <a:pt x="48" y="88"/>
                  </a:lnTo>
                  <a:lnTo>
                    <a:pt x="48" y="88"/>
                  </a:lnTo>
                  <a:lnTo>
                    <a:pt x="48" y="80"/>
                  </a:lnTo>
                  <a:lnTo>
                    <a:pt x="44" y="74"/>
                  </a:lnTo>
                  <a:lnTo>
                    <a:pt x="42" y="66"/>
                  </a:lnTo>
                  <a:lnTo>
                    <a:pt x="36" y="62"/>
                  </a:lnTo>
                  <a:lnTo>
                    <a:pt x="32" y="56"/>
                  </a:lnTo>
                  <a:lnTo>
                    <a:pt x="24" y="52"/>
                  </a:lnTo>
                  <a:lnTo>
                    <a:pt x="18" y="50"/>
                  </a:lnTo>
                  <a:lnTo>
                    <a:pt x="10" y="50"/>
                  </a:lnTo>
                  <a:lnTo>
                    <a:pt x="0" y="50"/>
                  </a:lnTo>
                  <a:lnTo>
                    <a:pt x="0" y="0"/>
                  </a:lnTo>
                  <a:lnTo>
                    <a:pt x="106" y="0"/>
                  </a:lnTo>
                  <a:lnTo>
                    <a:pt x="106" y="194"/>
                  </a:lnTo>
                  <a:close/>
                  <a:moveTo>
                    <a:pt x="18" y="176"/>
                  </a:moveTo>
                  <a:lnTo>
                    <a:pt x="88" y="176"/>
                  </a:lnTo>
                  <a:lnTo>
                    <a:pt x="88" y="18"/>
                  </a:lnTo>
                  <a:lnTo>
                    <a:pt x="18" y="18"/>
                  </a:lnTo>
                  <a:lnTo>
                    <a:pt x="18" y="32"/>
                  </a:lnTo>
                  <a:lnTo>
                    <a:pt x="18" y="32"/>
                  </a:lnTo>
                  <a:lnTo>
                    <a:pt x="28" y="36"/>
                  </a:lnTo>
                  <a:lnTo>
                    <a:pt x="38" y="40"/>
                  </a:lnTo>
                  <a:lnTo>
                    <a:pt x="46" y="44"/>
                  </a:lnTo>
                  <a:lnTo>
                    <a:pt x="52" y="52"/>
                  </a:lnTo>
                  <a:lnTo>
                    <a:pt x="58" y="60"/>
                  </a:lnTo>
                  <a:lnTo>
                    <a:pt x="62" y="68"/>
                  </a:lnTo>
                  <a:lnTo>
                    <a:pt x="66" y="78"/>
                  </a:lnTo>
                  <a:lnTo>
                    <a:pt x="66" y="88"/>
                  </a:lnTo>
                  <a:lnTo>
                    <a:pt x="66" y="88"/>
                  </a:lnTo>
                  <a:lnTo>
                    <a:pt x="66" y="98"/>
                  </a:lnTo>
                  <a:lnTo>
                    <a:pt x="62" y="108"/>
                  </a:lnTo>
                  <a:lnTo>
                    <a:pt x="58" y="118"/>
                  </a:lnTo>
                  <a:lnTo>
                    <a:pt x="52" y="126"/>
                  </a:lnTo>
                  <a:lnTo>
                    <a:pt x="46" y="132"/>
                  </a:lnTo>
                  <a:lnTo>
                    <a:pt x="38" y="138"/>
                  </a:lnTo>
                  <a:lnTo>
                    <a:pt x="28" y="142"/>
                  </a:lnTo>
                  <a:lnTo>
                    <a:pt x="18" y="144"/>
                  </a:lnTo>
                  <a:lnTo>
                    <a:pt x="18" y="176"/>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4" name="Freeform 53">
              <a:extLst>
                <a:ext uri="{FF2B5EF4-FFF2-40B4-BE49-F238E27FC236}">
                  <a16:creationId xmlns:a16="http://schemas.microsoft.com/office/drawing/2014/main" id="{AC7325DA-33EB-24DD-701F-ACD5228E845A}"/>
                </a:ext>
              </a:extLst>
            </p:cNvPr>
            <p:cNvSpPr>
              <a:spLocks noEditPoints="1"/>
            </p:cNvSpPr>
            <p:nvPr/>
          </p:nvSpPr>
          <p:spPr bwMode="auto">
            <a:xfrm>
              <a:off x="796" y="2180"/>
              <a:ext cx="62" cy="88"/>
            </a:xfrm>
            <a:custGeom>
              <a:avLst/>
              <a:gdLst>
                <a:gd name="T0" fmla="*/ 62 w 62"/>
                <a:gd name="T1" fmla="*/ 88 h 88"/>
                <a:gd name="T2" fmla="*/ 0 w 62"/>
                <a:gd name="T3" fmla="*/ 88 h 88"/>
                <a:gd name="T4" fmla="*/ 0 w 62"/>
                <a:gd name="T5" fmla="*/ 0 h 88"/>
                <a:gd name="T6" fmla="*/ 62 w 62"/>
                <a:gd name="T7" fmla="*/ 0 h 88"/>
                <a:gd name="T8" fmla="*/ 62 w 62"/>
                <a:gd name="T9" fmla="*/ 88 h 88"/>
                <a:gd name="T10" fmla="*/ 18 w 62"/>
                <a:gd name="T11" fmla="*/ 70 h 88"/>
                <a:gd name="T12" fmla="*/ 44 w 62"/>
                <a:gd name="T13" fmla="*/ 70 h 88"/>
                <a:gd name="T14" fmla="*/ 44 w 62"/>
                <a:gd name="T15" fmla="*/ 18 h 88"/>
                <a:gd name="T16" fmla="*/ 18 w 62"/>
                <a:gd name="T17" fmla="*/ 18 h 88"/>
                <a:gd name="T18" fmla="*/ 18 w 62"/>
                <a:gd name="T19" fmla="*/ 7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88">
                  <a:moveTo>
                    <a:pt x="62" y="88"/>
                  </a:moveTo>
                  <a:lnTo>
                    <a:pt x="0" y="88"/>
                  </a:lnTo>
                  <a:lnTo>
                    <a:pt x="0" y="0"/>
                  </a:lnTo>
                  <a:lnTo>
                    <a:pt x="62" y="0"/>
                  </a:lnTo>
                  <a:lnTo>
                    <a:pt x="62" y="88"/>
                  </a:lnTo>
                  <a:close/>
                  <a:moveTo>
                    <a:pt x="18" y="70"/>
                  </a:moveTo>
                  <a:lnTo>
                    <a:pt x="44" y="70"/>
                  </a:lnTo>
                  <a:lnTo>
                    <a:pt x="44" y="18"/>
                  </a:lnTo>
                  <a:lnTo>
                    <a:pt x="18" y="18"/>
                  </a:lnTo>
                  <a:lnTo>
                    <a:pt x="18" y="70"/>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5" name="Freeform 54">
              <a:extLst>
                <a:ext uri="{FF2B5EF4-FFF2-40B4-BE49-F238E27FC236}">
                  <a16:creationId xmlns:a16="http://schemas.microsoft.com/office/drawing/2014/main" id="{44C194CC-8C34-1C53-3C25-D5A184C4D11F}"/>
                </a:ext>
              </a:extLst>
            </p:cNvPr>
            <p:cNvSpPr>
              <a:spLocks/>
            </p:cNvSpPr>
            <p:nvPr/>
          </p:nvSpPr>
          <p:spPr bwMode="auto">
            <a:xfrm>
              <a:off x="690" y="2466"/>
              <a:ext cx="62" cy="112"/>
            </a:xfrm>
            <a:custGeom>
              <a:avLst/>
              <a:gdLst>
                <a:gd name="T0" fmla="*/ 58 w 62"/>
                <a:gd name="T1" fmla="*/ 112 h 112"/>
                <a:gd name="T2" fmla="*/ 58 w 62"/>
                <a:gd name="T3" fmla="*/ 112 h 112"/>
                <a:gd name="T4" fmla="*/ 46 w 62"/>
                <a:gd name="T5" fmla="*/ 110 h 112"/>
                <a:gd name="T6" fmla="*/ 36 w 62"/>
                <a:gd name="T7" fmla="*/ 108 h 112"/>
                <a:gd name="T8" fmla="*/ 26 w 62"/>
                <a:gd name="T9" fmla="*/ 102 h 112"/>
                <a:gd name="T10" fmla="*/ 18 w 62"/>
                <a:gd name="T11" fmla="*/ 96 h 112"/>
                <a:gd name="T12" fmla="*/ 10 w 62"/>
                <a:gd name="T13" fmla="*/ 88 h 112"/>
                <a:gd name="T14" fmla="*/ 6 w 62"/>
                <a:gd name="T15" fmla="*/ 78 h 112"/>
                <a:gd name="T16" fmla="*/ 2 w 62"/>
                <a:gd name="T17" fmla="*/ 66 h 112"/>
                <a:gd name="T18" fmla="*/ 0 w 62"/>
                <a:gd name="T19" fmla="*/ 56 h 112"/>
                <a:gd name="T20" fmla="*/ 0 w 62"/>
                <a:gd name="T21" fmla="*/ 56 h 112"/>
                <a:gd name="T22" fmla="*/ 2 w 62"/>
                <a:gd name="T23" fmla="*/ 44 h 112"/>
                <a:gd name="T24" fmla="*/ 6 w 62"/>
                <a:gd name="T25" fmla="*/ 34 h 112"/>
                <a:gd name="T26" fmla="*/ 10 w 62"/>
                <a:gd name="T27" fmla="*/ 24 h 112"/>
                <a:gd name="T28" fmla="*/ 18 w 62"/>
                <a:gd name="T29" fmla="*/ 16 h 112"/>
                <a:gd name="T30" fmla="*/ 26 w 62"/>
                <a:gd name="T31" fmla="*/ 8 h 112"/>
                <a:gd name="T32" fmla="*/ 36 w 62"/>
                <a:gd name="T33" fmla="*/ 4 h 112"/>
                <a:gd name="T34" fmla="*/ 46 w 62"/>
                <a:gd name="T35" fmla="*/ 0 h 112"/>
                <a:gd name="T36" fmla="*/ 58 w 62"/>
                <a:gd name="T37" fmla="*/ 0 h 112"/>
                <a:gd name="T38" fmla="*/ 58 w 62"/>
                <a:gd name="T39" fmla="*/ 0 h 112"/>
                <a:gd name="T40" fmla="*/ 60 w 62"/>
                <a:gd name="T41" fmla="*/ 0 h 112"/>
                <a:gd name="T42" fmla="*/ 60 w 62"/>
                <a:gd name="T43" fmla="*/ 18 h 112"/>
                <a:gd name="T44" fmla="*/ 58 w 62"/>
                <a:gd name="T45" fmla="*/ 18 h 112"/>
                <a:gd name="T46" fmla="*/ 58 w 62"/>
                <a:gd name="T47" fmla="*/ 18 h 112"/>
                <a:gd name="T48" fmla="*/ 58 w 62"/>
                <a:gd name="T49" fmla="*/ 18 h 112"/>
                <a:gd name="T50" fmla="*/ 58 w 62"/>
                <a:gd name="T51" fmla="*/ 18 h 112"/>
                <a:gd name="T52" fmla="*/ 50 w 62"/>
                <a:gd name="T53" fmla="*/ 18 h 112"/>
                <a:gd name="T54" fmla="*/ 42 w 62"/>
                <a:gd name="T55" fmla="*/ 20 h 112"/>
                <a:gd name="T56" fmla="*/ 36 w 62"/>
                <a:gd name="T57" fmla="*/ 24 h 112"/>
                <a:gd name="T58" fmla="*/ 30 w 62"/>
                <a:gd name="T59" fmla="*/ 28 h 112"/>
                <a:gd name="T60" fmla="*/ 26 w 62"/>
                <a:gd name="T61" fmla="*/ 34 h 112"/>
                <a:gd name="T62" fmla="*/ 22 w 62"/>
                <a:gd name="T63" fmla="*/ 40 h 112"/>
                <a:gd name="T64" fmla="*/ 20 w 62"/>
                <a:gd name="T65" fmla="*/ 48 h 112"/>
                <a:gd name="T66" fmla="*/ 18 w 62"/>
                <a:gd name="T67" fmla="*/ 56 h 112"/>
                <a:gd name="T68" fmla="*/ 18 w 62"/>
                <a:gd name="T69" fmla="*/ 56 h 112"/>
                <a:gd name="T70" fmla="*/ 20 w 62"/>
                <a:gd name="T71" fmla="*/ 64 h 112"/>
                <a:gd name="T72" fmla="*/ 22 w 62"/>
                <a:gd name="T73" fmla="*/ 70 h 112"/>
                <a:gd name="T74" fmla="*/ 26 w 62"/>
                <a:gd name="T75" fmla="*/ 78 h 112"/>
                <a:gd name="T76" fmla="*/ 30 w 62"/>
                <a:gd name="T77" fmla="*/ 82 h 112"/>
                <a:gd name="T78" fmla="*/ 36 w 62"/>
                <a:gd name="T79" fmla="*/ 88 h 112"/>
                <a:gd name="T80" fmla="*/ 42 w 62"/>
                <a:gd name="T81" fmla="*/ 90 h 112"/>
                <a:gd name="T82" fmla="*/ 50 w 62"/>
                <a:gd name="T83" fmla="*/ 94 h 112"/>
                <a:gd name="T84" fmla="*/ 58 w 62"/>
                <a:gd name="T85" fmla="*/ 94 h 112"/>
                <a:gd name="T86" fmla="*/ 60 w 62"/>
                <a:gd name="T87" fmla="*/ 94 h 112"/>
                <a:gd name="T88" fmla="*/ 62 w 62"/>
                <a:gd name="T89" fmla="*/ 112 h 112"/>
                <a:gd name="T90" fmla="*/ 62 w 62"/>
                <a:gd name="T91" fmla="*/ 112 h 112"/>
                <a:gd name="T92" fmla="*/ 58 w 62"/>
                <a:gd name="T93" fmla="*/ 112 h 112"/>
                <a:gd name="T94" fmla="*/ 58 w 62"/>
                <a:gd name="T9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 h="112">
                  <a:moveTo>
                    <a:pt x="58" y="112"/>
                  </a:moveTo>
                  <a:lnTo>
                    <a:pt x="58" y="112"/>
                  </a:lnTo>
                  <a:lnTo>
                    <a:pt x="46" y="110"/>
                  </a:lnTo>
                  <a:lnTo>
                    <a:pt x="36" y="108"/>
                  </a:lnTo>
                  <a:lnTo>
                    <a:pt x="26" y="102"/>
                  </a:lnTo>
                  <a:lnTo>
                    <a:pt x="18" y="96"/>
                  </a:lnTo>
                  <a:lnTo>
                    <a:pt x="10" y="88"/>
                  </a:lnTo>
                  <a:lnTo>
                    <a:pt x="6" y="78"/>
                  </a:lnTo>
                  <a:lnTo>
                    <a:pt x="2" y="66"/>
                  </a:lnTo>
                  <a:lnTo>
                    <a:pt x="0" y="56"/>
                  </a:lnTo>
                  <a:lnTo>
                    <a:pt x="0" y="56"/>
                  </a:lnTo>
                  <a:lnTo>
                    <a:pt x="2" y="44"/>
                  </a:lnTo>
                  <a:lnTo>
                    <a:pt x="6" y="34"/>
                  </a:lnTo>
                  <a:lnTo>
                    <a:pt x="10" y="24"/>
                  </a:lnTo>
                  <a:lnTo>
                    <a:pt x="18" y="16"/>
                  </a:lnTo>
                  <a:lnTo>
                    <a:pt x="26" y="8"/>
                  </a:lnTo>
                  <a:lnTo>
                    <a:pt x="36" y="4"/>
                  </a:lnTo>
                  <a:lnTo>
                    <a:pt x="46" y="0"/>
                  </a:lnTo>
                  <a:lnTo>
                    <a:pt x="58" y="0"/>
                  </a:lnTo>
                  <a:lnTo>
                    <a:pt x="58" y="0"/>
                  </a:lnTo>
                  <a:lnTo>
                    <a:pt x="60" y="0"/>
                  </a:lnTo>
                  <a:lnTo>
                    <a:pt x="60" y="18"/>
                  </a:lnTo>
                  <a:lnTo>
                    <a:pt x="58" y="18"/>
                  </a:lnTo>
                  <a:lnTo>
                    <a:pt x="58" y="18"/>
                  </a:lnTo>
                  <a:lnTo>
                    <a:pt x="58" y="18"/>
                  </a:lnTo>
                  <a:lnTo>
                    <a:pt x="58" y="18"/>
                  </a:lnTo>
                  <a:lnTo>
                    <a:pt x="50" y="18"/>
                  </a:lnTo>
                  <a:lnTo>
                    <a:pt x="42" y="20"/>
                  </a:lnTo>
                  <a:lnTo>
                    <a:pt x="36" y="24"/>
                  </a:lnTo>
                  <a:lnTo>
                    <a:pt x="30" y="28"/>
                  </a:lnTo>
                  <a:lnTo>
                    <a:pt x="26" y="34"/>
                  </a:lnTo>
                  <a:lnTo>
                    <a:pt x="22" y="40"/>
                  </a:lnTo>
                  <a:lnTo>
                    <a:pt x="20" y="48"/>
                  </a:lnTo>
                  <a:lnTo>
                    <a:pt x="18" y="56"/>
                  </a:lnTo>
                  <a:lnTo>
                    <a:pt x="18" y="56"/>
                  </a:lnTo>
                  <a:lnTo>
                    <a:pt x="20" y="64"/>
                  </a:lnTo>
                  <a:lnTo>
                    <a:pt x="22" y="70"/>
                  </a:lnTo>
                  <a:lnTo>
                    <a:pt x="26" y="78"/>
                  </a:lnTo>
                  <a:lnTo>
                    <a:pt x="30" y="82"/>
                  </a:lnTo>
                  <a:lnTo>
                    <a:pt x="36" y="88"/>
                  </a:lnTo>
                  <a:lnTo>
                    <a:pt x="42" y="90"/>
                  </a:lnTo>
                  <a:lnTo>
                    <a:pt x="50" y="94"/>
                  </a:lnTo>
                  <a:lnTo>
                    <a:pt x="58" y="94"/>
                  </a:lnTo>
                  <a:lnTo>
                    <a:pt x="60" y="94"/>
                  </a:lnTo>
                  <a:lnTo>
                    <a:pt x="62" y="112"/>
                  </a:lnTo>
                  <a:lnTo>
                    <a:pt x="62" y="112"/>
                  </a:lnTo>
                  <a:lnTo>
                    <a:pt x="58" y="112"/>
                  </a:lnTo>
                  <a:lnTo>
                    <a:pt x="58" y="112"/>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6" name="Freeform 55">
              <a:extLst>
                <a:ext uri="{FF2B5EF4-FFF2-40B4-BE49-F238E27FC236}">
                  <a16:creationId xmlns:a16="http://schemas.microsoft.com/office/drawing/2014/main" id="{0F9E79F9-30D8-93E1-9704-95E01D430714}"/>
                </a:ext>
              </a:extLst>
            </p:cNvPr>
            <p:cNvSpPr>
              <a:spLocks noEditPoints="1"/>
            </p:cNvSpPr>
            <p:nvPr/>
          </p:nvSpPr>
          <p:spPr bwMode="auto">
            <a:xfrm>
              <a:off x="742" y="2418"/>
              <a:ext cx="174" cy="198"/>
            </a:xfrm>
            <a:custGeom>
              <a:avLst/>
              <a:gdLst>
                <a:gd name="T0" fmla="*/ 174 w 174"/>
                <a:gd name="T1" fmla="*/ 198 h 198"/>
                <a:gd name="T2" fmla="*/ 0 w 174"/>
                <a:gd name="T3" fmla="*/ 198 h 198"/>
                <a:gd name="T4" fmla="*/ 0 w 174"/>
                <a:gd name="T5" fmla="*/ 142 h 198"/>
                <a:gd name="T6" fmla="*/ 8 w 174"/>
                <a:gd name="T7" fmla="*/ 142 h 198"/>
                <a:gd name="T8" fmla="*/ 8 w 174"/>
                <a:gd name="T9" fmla="*/ 142 h 198"/>
                <a:gd name="T10" fmla="*/ 16 w 174"/>
                <a:gd name="T11" fmla="*/ 140 h 198"/>
                <a:gd name="T12" fmla="*/ 22 w 174"/>
                <a:gd name="T13" fmla="*/ 138 h 198"/>
                <a:gd name="T14" fmla="*/ 28 w 174"/>
                <a:gd name="T15" fmla="*/ 134 h 198"/>
                <a:gd name="T16" fmla="*/ 34 w 174"/>
                <a:gd name="T17" fmla="*/ 130 h 198"/>
                <a:gd name="T18" fmla="*/ 38 w 174"/>
                <a:gd name="T19" fmla="*/ 124 h 198"/>
                <a:gd name="T20" fmla="*/ 40 w 174"/>
                <a:gd name="T21" fmla="*/ 118 h 198"/>
                <a:gd name="T22" fmla="*/ 42 w 174"/>
                <a:gd name="T23" fmla="*/ 110 h 198"/>
                <a:gd name="T24" fmla="*/ 44 w 174"/>
                <a:gd name="T25" fmla="*/ 104 h 198"/>
                <a:gd name="T26" fmla="*/ 44 w 174"/>
                <a:gd name="T27" fmla="*/ 104 h 198"/>
                <a:gd name="T28" fmla="*/ 42 w 174"/>
                <a:gd name="T29" fmla="*/ 96 h 198"/>
                <a:gd name="T30" fmla="*/ 40 w 174"/>
                <a:gd name="T31" fmla="*/ 90 h 198"/>
                <a:gd name="T32" fmla="*/ 38 w 174"/>
                <a:gd name="T33" fmla="*/ 84 h 198"/>
                <a:gd name="T34" fmla="*/ 34 w 174"/>
                <a:gd name="T35" fmla="*/ 78 h 198"/>
                <a:gd name="T36" fmla="*/ 28 w 174"/>
                <a:gd name="T37" fmla="*/ 74 h 198"/>
                <a:gd name="T38" fmla="*/ 22 w 174"/>
                <a:gd name="T39" fmla="*/ 70 h 198"/>
                <a:gd name="T40" fmla="*/ 16 w 174"/>
                <a:gd name="T41" fmla="*/ 66 h 198"/>
                <a:gd name="T42" fmla="*/ 8 w 174"/>
                <a:gd name="T43" fmla="*/ 66 h 198"/>
                <a:gd name="T44" fmla="*/ 0 w 174"/>
                <a:gd name="T45" fmla="*/ 64 h 198"/>
                <a:gd name="T46" fmla="*/ 0 w 174"/>
                <a:gd name="T47" fmla="*/ 0 h 198"/>
                <a:gd name="T48" fmla="*/ 174 w 174"/>
                <a:gd name="T49" fmla="*/ 0 h 198"/>
                <a:gd name="T50" fmla="*/ 174 w 174"/>
                <a:gd name="T51" fmla="*/ 198 h 198"/>
                <a:gd name="T52" fmla="*/ 18 w 174"/>
                <a:gd name="T53" fmla="*/ 180 h 198"/>
                <a:gd name="T54" fmla="*/ 156 w 174"/>
                <a:gd name="T55" fmla="*/ 180 h 198"/>
                <a:gd name="T56" fmla="*/ 156 w 174"/>
                <a:gd name="T57" fmla="*/ 18 h 198"/>
                <a:gd name="T58" fmla="*/ 18 w 174"/>
                <a:gd name="T59" fmla="*/ 18 h 198"/>
                <a:gd name="T60" fmla="*/ 18 w 174"/>
                <a:gd name="T61" fmla="*/ 48 h 198"/>
                <a:gd name="T62" fmla="*/ 18 w 174"/>
                <a:gd name="T63" fmla="*/ 48 h 198"/>
                <a:gd name="T64" fmla="*/ 26 w 174"/>
                <a:gd name="T65" fmla="*/ 52 h 198"/>
                <a:gd name="T66" fmla="*/ 36 w 174"/>
                <a:gd name="T67" fmla="*/ 56 h 198"/>
                <a:gd name="T68" fmla="*/ 42 w 174"/>
                <a:gd name="T69" fmla="*/ 62 h 198"/>
                <a:gd name="T70" fmla="*/ 50 w 174"/>
                <a:gd name="T71" fmla="*/ 68 h 198"/>
                <a:gd name="T72" fmla="*/ 54 w 174"/>
                <a:gd name="T73" fmla="*/ 76 h 198"/>
                <a:gd name="T74" fmla="*/ 58 w 174"/>
                <a:gd name="T75" fmla="*/ 84 h 198"/>
                <a:gd name="T76" fmla="*/ 60 w 174"/>
                <a:gd name="T77" fmla="*/ 94 h 198"/>
                <a:gd name="T78" fmla="*/ 62 w 174"/>
                <a:gd name="T79" fmla="*/ 104 h 198"/>
                <a:gd name="T80" fmla="*/ 62 w 174"/>
                <a:gd name="T81" fmla="*/ 104 h 198"/>
                <a:gd name="T82" fmla="*/ 60 w 174"/>
                <a:gd name="T83" fmla="*/ 114 h 198"/>
                <a:gd name="T84" fmla="*/ 58 w 174"/>
                <a:gd name="T85" fmla="*/ 122 h 198"/>
                <a:gd name="T86" fmla="*/ 54 w 174"/>
                <a:gd name="T87" fmla="*/ 132 h 198"/>
                <a:gd name="T88" fmla="*/ 50 w 174"/>
                <a:gd name="T89" fmla="*/ 138 h 198"/>
                <a:gd name="T90" fmla="*/ 42 w 174"/>
                <a:gd name="T91" fmla="*/ 146 h 198"/>
                <a:gd name="T92" fmla="*/ 36 w 174"/>
                <a:gd name="T93" fmla="*/ 152 h 198"/>
                <a:gd name="T94" fmla="*/ 26 w 174"/>
                <a:gd name="T95" fmla="*/ 156 h 198"/>
                <a:gd name="T96" fmla="*/ 18 w 174"/>
                <a:gd name="T97" fmla="*/ 158 h 198"/>
                <a:gd name="T98" fmla="*/ 18 w 174"/>
                <a:gd name="T99" fmla="*/ 18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4" h="198">
                  <a:moveTo>
                    <a:pt x="174" y="198"/>
                  </a:moveTo>
                  <a:lnTo>
                    <a:pt x="0" y="198"/>
                  </a:lnTo>
                  <a:lnTo>
                    <a:pt x="0" y="142"/>
                  </a:lnTo>
                  <a:lnTo>
                    <a:pt x="8" y="142"/>
                  </a:lnTo>
                  <a:lnTo>
                    <a:pt x="8" y="142"/>
                  </a:lnTo>
                  <a:lnTo>
                    <a:pt x="16" y="140"/>
                  </a:lnTo>
                  <a:lnTo>
                    <a:pt x="22" y="138"/>
                  </a:lnTo>
                  <a:lnTo>
                    <a:pt x="28" y="134"/>
                  </a:lnTo>
                  <a:lnTo>
                    <a:pt x="34" y="130"/>
                  </a:lnTo>
                  <a:lnTo>
                    <a:pt x="38" y="124"/>
                  </a:lnTo>
                  <a:lnTo>
                    <a:pt x="40" y="118"/>
                  </a:lnTo>
                  <a:lnTo>
                    <a:pt x="42" y="110"/>
                  </a:lnTo>
                  <a:lnTo>
                    <a:pt x="44" y="104"/>
                  </a:lnTo>
                  <a:lnTo>
                    <a:pt x="44" y="104"/>
                  </a:lnTo>
                  <a:lnTo>
                    <a:pt x="42" y="96"/>
                  </a:lnTo>
                  <a:lnTo>
                    <a:pt x="40" y="90"/>
                  </a:lnTo>
                  <a:lnTo>
                    <a:pt x="38" y="84"/>
                  </a:lnTo>
                  <a:lnTo>
                    <a:pt x="34" y="78"/>
                  </a:lnTo>
                  <a:lnTo>
                    <a:pt x="28" y="74"/>
                  </a:lnTo>
                  <a:lnTo>
                    <a:pt x="22" y="70"/>
                  </a:lnTo>
                  <a:lnTo>
                    <a:pt x="16" y="66"/>
                  </a:lnTo>
                  <a:lnTo>
                    <a:pt x="8" y="66"/>
                  </a:lnTo>
                  <a:lnTo>
                    <a:pt x="0" y="64"/>
                  </a:lnTo>
                  <a:lnTo>
                    <a:pt x="0" y="0"/>
                  </a:lnTo>
                  <a:lnTo>
                    <a:pt x="174" y="0"/>
                  </a:lnTo>
                  <a:lnTo>
                    <a:pt x="174" y="198"/>
                  </a:lnTo>
                  <a:close/>
                  <a:moveTo>
                    <a:pt x="18" y="180"/>
                  </a:moveTo>
                  <a:lnTo>
                    <a:pt x="156" y="180"/>
                  </a:lnTo>
                  <a:lnTo>
                    <a:pt x="156" y="18"/>
                  </a:lnTo>
                  <a:lnTo>
                    <a:pt x="18" y="18"/>
                  </a:lnTo>
                  <a:lnTo>
                    <a:pt x="18" y="48"/>
                  </a:lnTo>
                  <a:lnTo>
                    <a:pt x="18" y="48"/>
                  </a:lnTo>
                  <a:lnTo>
                    <a:pt x="26" y="52"/>
                  </a:lnTo>
                  <a:lnTo>
                    <a:pt x="36" y="56"/>
                  </a:lnTo>
                  <a:lnTo>
                    <a:pt x="42" y="62"/>
                  </a:lnTo>
                  <a:lnTo>
                    <a:pt x="50" y="68"/>
                  </a:lnTo>
                  <a:lnTo>
                    <a:pt x="54" y="76"/>
                  </a:lnTo>
                  <a:lnTo>
                    <a:pt x="58" y="84"/>
                  </a:lnTo>
                  <a:lnTo>
                    <a:pt x="60" y="94"/>
                  </a:lnTo>
                  <a:lnTo>
                    <a:pt x="62" y="104"/>
                  </a:lnTo>
                  <a:lnTo>
                    <a:pt x="62" y="104"/>
                  </a:lnTo>
                  <a:lnTo>
                    <a:pt x="60" y="114"/>
                  </a:lnTo>
                  <a:lnTo>
                    <a:pt x="58" y="122"/>
                  </a:lnTo>
                  <a:lnTo>
                    <a:pt x="54" y="132"/>
                  </a:lnTo>
                  <a:lnTo>
                    <a:pt x="50" y="138"/>
                  </a:lnTo>
                  <a:lnTo>
                    <a:pt x="42" y="146"/>
                  </a:lnTo>
                  <a:lnTo>
                    <a:pt x="36" y="152"/>
                  </a:lnTo>
                  <a:lnTo>
                    <a:pt x="26" y="156"/>
                  </a:lnTo>
                  <a:lnTo>
                    <a:pt x="18" y="158"/>
                  </a:lnTo>
                  <a:lnTo>
                    <a:pt x="18" y="180"/>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7" name="Freeform 56">
              <a:extLst>
                <a:ext uri="{FF2B5EF4-FFF2-40B4-BE49-F238E27FC236}">
                  <a16:creationId xmlns:a16="http://schemas.microsoft.com/office/drawing/2014/main" id="{77E3F5B0-615F-4A48-64F7-D53691E4C74F}"/>
                </a:ext>
              </a:extLst>
            </p:cNvPr>
            <p:cNvSpPr>
              <a:spLocks noEditPoints="1"/>
            </p:cNvSpPr>
            <p:nvPr/>
          </p:nvSpPr>
          <p:spPr bwMode="auto">
            <a:xfrm>
              <a:off x="706" y="2372"/>
              <a:ext cx="244" cy="64"/>
            </a:xfrm>
            <a:custGeom>
              <a:avLst/>
              <a:gdLst>
                <a:gd name="T0" fmla="*/ 244 w 244"/>
                <a:gd name="T1" fmla="*/ 64 h 64"/>
                <a:gd name="T2" fmla="*/ 0 w 244"/>
                <a:gd name="T3" fmla="*/ 64 h 64"/>
                <a:gd name="T4" fmla="*/ 0 w 244"/>
                <a:gd name="T5" fmla="*/ 0 h 64"/>
                <a:gd name="T6" fmla="*/ 244 w 244"/>
                <a:gd name="T7" fmla="*/ 0 h 64"/>
                <a:gd name="T8" fmla="*/ 244 w 244"/>
                <a:gd name="T9" fmla="*/ 64 h 64"/>
                <a:gd name="T10" fmla="*/ 18 w 244"/>
                <a:gd name="T11" fmla="*/ 46 h 64"/>
                <a:gd name="T12" fmla="*/ 226 w 244"/>
                <a:gd name="T13" fmla="*/ 46 h 64"/>
                <a:gd name="T14" fmla="*/ 226 w 244"/>
                <a:gd name="T15" fmla="*/ 18 h 64"/>
                <a:gd name="T16" fmla="*/ 18 w 244"/>
                <a:gd name="T17" fmla="*/ 18 h 64"/>
                <a:gd name="T18" fmla="*/ 18 w 244"/>
                <a:gd name="T19" fmla="*/ 4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4" h="64">
                  <a:moveTo>
                    <a:pt x="244" y="64"/>
                  </a:moveTo>
                  <a:lnTo>
                    <a:pt x="0" y="64"/>
                  </a:lnTo>
                  <a:lnTo>
                    <a:pt x="0" y="0"/>
                  </a:lnTo>
                  <a:lnTo>
                    <a:pt x="244" y="0"/>
                  </a:lnTo>
                  <a:lnTo>
                    <a:pt x="244" y="64"/>
                  </a:lnTo>
                  <a:close/>
                  <a:moveTo>
                    <a:pt x="18" y="46"/>
                  </a:moveTo>
                  <a:lnTo>
                    <a:pt x="226" y="46"/>
                  </a:lnTo>
                  <a:lnTo>
                    <a:pt x="226" y="18"/>
                  </a:lnTo>
                  <a:lnTo>
                    <a:pt x="18" y="18"/>
                  </a:lnTo>
                  <a:lnTo>
                    <a:pt x="18" y="46"/>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8" name="Rectangle 57">
              <a:extLst>
                <a:ext uri="{FF2B5EF4-FFF2-40B4-BE49-F238E27FC236}">
                  <a16:creationId xmlns:a16="http://schemas.microsoft.com/office/drawing/2014/main" id="{041C0D1D-1F8C-15C3-89BF-7E545AFACCDB}"/>
                </a:ext>
              </a:extLst>
            </p:cNvPr>
            <p:cNvSpPr>
              <a:spLocks noChangeArrowheads="1"/>
            </p:cNvSpPr>
            <p:nvPr/>
          </p:nvSpPr>
          <p:spPr bwMode="auto">
            <a:xfrm>
              <a:off x="482" y="2598"/>
              <a:ext cx="524"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9" name="Freeform 58">
              <a:extLst>
                <a:ext uri="{FF2B5EF4-FFF2-40B4-BE49-F238E27FC236}">
                  <a16:creationId xmlns:a16="http://schemas.microsoft.com/office/drawing/2014/main" id="{D4FD3B07-1F5A-6A39-79F2-D27D1F54AD87}"/>
                </a:ext>
              </a:extLst>
            </p:cNvPr>
            <p:cNvSpPr>
              <a:spLocks/>
            </p:cNvSpPr>
            <p:nvPr/>
          </p:nvSpPr>
          <p:spPr bwMode="auto">
            <a:xfrm>
              <a:off x="822" y="1946"/>
              <a:ext cx="502" cy="728"/>
            </a:xfrm>
            <a:custGeom>
              <a:avLst/>
              <a:gdLst>
                <a:gd name="T0" fmla="*/ 502 w 502"/>
                <a:gd name="T1" fmla="*/ 728 h 728"/>
                <a:gd name="T2" fmla="*/ 0 w 502"/>
                <a:gd name="T3" fmla="*/ 728 h 728"/>
                <a:gd name="T4" fmla="*/ 0 w 502"/>
                <a:gd name="T5" fmla="*/ 686 h 728"/>
                <a:gd name="T6" fmla="*/ 18 w 502"/>
                <a:gd name="T7" fmla="*/ 686 h 728"/>
                <a:gd name="T8" fmla="*/ 18 w 502"/>
                <a:gd name="T9" fmla="*/ 710 h 728"/>
                <a:gd name="T10" fmla="*/ 484 w 502"/>
                <a:gd name="T11" fmla="*/ 710 h 728"/>
                <a:gd name="T12" fmla="*/ 484 w 502"/>
                <a:gd name="T13" fmla="*/ 120 h 728"/>
                <a:gd name="T14" fmla="*/ 374 w 502"/>
                <a:gd name="T15" fmla="*/ 18 h 728"/>
                <a:gd name="T16" fmla="*/ 18 w 502"/>
                <a:gd name="T17" fmla="*/ 18 h 728"/>
                <a:gd name="T18" fmla="*/ 18 w 502"/>
                <a:gd name="T19" fmla="*/ 42 h 728"/>
                <a:gd name="T20" fmla="*/ 0 w 502"/>
                <a:gd name="T21" fmla="*/ 42 h 728"/>
                <a:gd name="T22" fmla="*/ 0 w 502"/>
                <a:gd name="T23" fmla="*/ 0 h 728"/>
                <a:gd name="T24" fmla="*/ 382 w 502"/>
                <a:gd name="T25" fmla="*/ 0 h 728"/>
                <a:gd name="T26" fmla="*/ 502 w 502"/>
                <a:gd name="T27" fmla="*/ 112 h 728"/>
                <a:gd name="T28" fmla="*/ 502 w 502"/>
                <a:gd name="T29" fmla="*/ 728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2" h="728">
                  <a:moveTo>
                    <a:pt x="502" y="728"/>
                  </a:moveTo>
                  <a:lnTo>
                    <a:pt x="0" y="728"/>
                  </a:lnTo>
                  <a:lnTo>
                    <a:pt x="0" y="686"/>
                  </a:lnTo>
                  <a:lnTo>
                    <a:pt x="18" y="686"/>
                  </a:lnTo>
                  <a:lnTo>
                    <a:pt x="18" y="710"/>
                  </a:lnTo>
                  <a:lnTo>
                    <a:pt x="484" y="710"/>
                  </a:lnTo>
                  <a:lnTo>
                    <a:pt x="484" y="120"/>
                  </a:lnTo>
                  <a:lnTo>
                    <a:pt x="374" y="18"/>
                  </a:lnTo>
                  <a:lnTo>
                    <a:pt x="18" y="18"/>
                  </a:lnTo>
                  <a:lnTo>
                    <a:pt x="18" y="42"/>
                  </a:lnTo>
                  <a:lnTo>
                    <a:pt x="0" y="42"/>
                  </a:lnTo>
                  <a:lnTo>
                    <a:pt x="0" y="0"/>
                  </a:lnTo>
                  <a:lnTo>
                    <a:pt x="382" y="0"/>
                  </a:lnTo>
                  <a:lnTo>
                    <a:pt x="502" y="112"/>
                  </a:lnTo>
                  <a:lnTo>
                    <a:pt x="502" y="728"/>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30" name="Rectangle 59">
              <a:extLst>
                <a:ext uri="{FF2B5EF4-FFF2-40B4-BE49-F238E27FC236}">
                  <a16:creationId xmlns:a16="http://schemas.microsoft.com/office/drawing/2014/main" id="{D212A83C-C2DE-436A-BE95-E29E52DF9E8B}"/>
                </a:ext>
              </a:extLst>
            </p:cNvPr>
            <p:cNvSpPr>
              <a:spLocks noChangeArrowheads="1"/>
            </p:cNvSpPr>
            <p:nvPr/>
          </p:nvSpPr>
          <p:spPr bwMode="auto">
            <a:xfrm>
              <a:off x="942" y="2222"/>
              <a:ext cx="18" cy="124"/>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31" name="Rectangle 60">
              <a:extLst>
                <a:ext uri="{FF2B5EF4-FFF2-40B4-BE49-F238E27FC236}">
                  <a16:creationId xmlns:a16="http://schemas.microsoft.com/office/drawing/2014/main" id="{D44B69C1-13FB-F624-6C6F-968450FFD012}"/>
                </a:ext>
              </a:extLst>
            </p:cNvPr>
            <p:cNvSpPr>
              <a:spLocks noChangeArrowheads="1"/>
            </p:cNvSpPr>
            <p:nvPr/>
          </p:nvSpPr>
          <p:spPr bwMode="auto">
            <a:xfrm>
              <a:off x="1040" y="2144"/>
              <a:ext cx="18" cy="202"/>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32" name="Rectangle 61">
              <a:extLst>
                <a:ext uri="{FF2B5EF4-FFF2-40B4-BE49-F238E27FC236}">
                  <a16:creationId xmlns:a16="http://schemas.microsoft.com/office/drawing/2014/main" id="{7C5B2DE0-CD10-023F-6E72-8CE7D08F6527}"/>
                </a:ext>
              </a:extLst>
            </p:cNvPr>
            <p:cNvSpPr>
              <a:spLocks noChangeArrowheads="1"/>
            </p:cNvSpPr>
            <p:nvPr/>
          </p:nvSpPr>
          <p:spPr bwMode="auto">
            <a:xfrm>
              <a:off x="990" y="2180"/>
              <a:ext cx="18" cy="166"/>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33" name="Rectangle 62">
              <a:extLst>
                <a:ext uri="{FF2B5EF4-FFF2-40B4-BE49-F238E27FC236}">
                  <a16:creationId xmlns:a16="http://schemas.microsoft.com/office/drawing/2014/main" id="{CAD2831B-7A13-7686-AE52-B519CE679FA3}"/>
                </a:ext>
              </a:extLst>
            </p:cNvPr>
            <p:cNvSpPr>
              <a:spLocks noChangeArrowheads="1"/>
            </p:cNvSpPr>
            <p:nvPr/>
          </p:nvSpPr>
          <p:spPr bwMode="auto">
            <a:xfrm>
              <a:off x="1090" y="2180"/>
              <a:ext cx="18" cy="166"/>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34" name="Rectangle 63">
              <a:extLst>
                <a:ext uri="{FF2B5EF4-FFF2-40B4-BE49-F238E27FC236}">
                  <a16:creationId xmlns:a16="http://schemas.microsoft.com/office/drawing/2014/main" id="{FC97D8A0-8070-A878-0E48-6EDDA6976119}"/>
                </a:ext>
              </a:extLst>
            </p:cNvPr>
            <p:cNvSpPr>
              <a:spLocks noChangeArrowheads="1"/>
            </p:cNvSpPr>
            <p:nvPr/>
          </p:nvSpPr>
          <p:spPr bwMode="auto">
            <a:xfrm>
              <a:off x="1138" y="2270"/>
              <a:ext cx="18" cy="76"/>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35" name="Rectangle 64">
              <a:extLst>
                <a:ext uri="{FF2B5EF4-FFF2-40B4-BE49-F238E27FC236}">
                  <a16:creationId xmlns:a16="http://schemas.microsoft.com/office/drawing/2014/main" id="{2688E180-3F92-C3E6-4288-E35050BB4E40}"/>
                </a:ext>
              </a:extLst>
            </p:cNvPr>
            <p:cNvSpPr>
              <a:spLocks noChangeArrowheads="1"/>
            </p:cNvSpPr>
            <p:nvPr/>
          </p:nvSpPr>
          <p:spPr bwMode="auto">
            <a:xfrm>
              <a:off x="1188" y="2180"/>
              <a:ext cx="18" cy="166"/>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36" name="Rectangle 65">
              <a:extLst>
                <a:ext uri="{FF2B5EF4-FFF2-40B4-BE49-F238E27FC236}">
                  <a16:creationId xmlns:a16="http://schemas.microsoft.com/office/drawing/2014/main" id="{9AEF1106-A4DC-EB74-77C8-5B32204B60EB}"/>
                </a:ext>
              </a:extLst>
            </p:cNvPr>
            <p:cNvSpPr>
              <a:spLocks noChangeArrowheads="1"/>
            </p:cNvSpPr>
            <p:nvPr/>
          </p:nvSpPr>
          <p:spPr bwMode="auto">
            <a:xfrm>
              <a:off x="1236" y="2250"/>
              <a:ext cx="18" cy="96"/>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37" name="Freeform 66">
              <a:extLst>
                <a:ext uri="{FF2B5EF4-FFF2-40B4-BE49-F238E27FC236}">
                  <a16:creationId xmlns:a16="http://schemas.microsoft.com/office/drawing/2014/main" id="{A34C2A03-505C-2F90-567A-003F67D86EF6}"/>
                </a:ext>
              </a:extLst>
            </p:cNvPr>
            <p:cNvSpPr>
              <a:spLocks noEditPoints="1"/>
            </p:cNvSpPr>
            <p:nvPr/>
          </p:nvSpPr>
          <p:spPr bwMode="auto">
            <a:xfrm>
              <a:off x="912" y="2004"/>
              <a:ext cx="250" cy="72"/>
            </a:xfrm>
            <a:custGeom>
              <a:avLst/>
              <a:gdLst>
                <a:gd name="T0" fmla="*/ 250 w 250"/>
                <a:gd name="T1" fmla="*/ 72 h 72"/>
                <a:gd name="T2" fmla="*/ 0 w 250"/>
                <a:gd name="T3" fmla="*/ 72 h 72"/>
                <a:gd name="T4" fmla="*/ 0 w 250"/>
                <a:gd name="T5" fmla="*/ 0 h 72"/>
                <a:gd name="T6" fmla="*/ 250 w 250"/>
                <a:gd name="T7" fmla="*/ 0 h 72"/>
                <a:gd name="T8" fmla="*/ 250 w 250"/>
                <a:gd name="T9" fmla="*/ 72 h 72"/>
                <a:gd name="T10" fmla="*/ 18 w 250"/>
                <a:gd name="T11" fmla="*/ 54 h 72"/>
                <a:gd name="T12" fmla="*/ 232 w 250"/>
                <a:gd name="T13" fmla="*/ 54 h 72"/>
                <a:gd name="T14" fmla="*/ 232 w 250"/>
                <a:gd name="T15" fmla="*/ 18 h 72"/>
                <a:gd name="T16" fmla="*/ 18 w 250"/>
                <a:gd name="T17" fmla="*/ 18 h 72"/>
                <a:gd name="T18" fmla="*/ 18 w 250"/>
                <a:gd name="T19" fmla="*/ 5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0" h="72">
                  <a:moveTo>
                    <a:pt x="250" y="72"/>
                  </a:moveTo>
                  <a:lnTo>
                    <a:pt x="0" y="72"/>
                  </a:lnTo>
                  <a:lnTo>
                    <a:pt x="0" y="0"/>
                  </a:lnTo>
                  <a:lnTo>
                    <a:pt x="250" y="0"/>
                  </a:lnTo>
                  <a:lnTo>
                    <a:pt x="250" y="72"/>
                  </a:lnTo>
                  <a:close/>
                  <a:moveTo>
                    <a:pt x="18" y="54"/>
                  </a:moveTo>
                  <a:lnTo>
                    <a:pt x="232" y="54"/>
                  </a:lnTo>
                  <a:lnTo>
                    <a:pt x="232" y="18"/>
                  </a:lnTo>
                  <a:lnTo>
                    <a:pt x="18" y="18"/>
                  </a:lnTo>
                  <a:lnTo>
                    <a:pt x="18" y="54"/>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grpSp>
        <p:nvGrpSpPr>
          <p:cNvPr id="38" name="Group 147" descr="Business&#10;Business Icons&#10;Strategy Icon">
            <a:extLst>
              <a:ext uri="{FF2B5EF4-FFF2-40B4-BE49-F238E27FC236}">
                <a16:creationId xmlns:a16="http://schemas.microsoft.com/office/drawing/2014/main" id="{FF444346-7FEA-F202-462F-74F57069AB7F}"/>
              </a:ext>
            </a:extLst>
          </p:cNvPr>
          <p:cNvGrpSpPr>
            <a:grpSpLocks noChangeAspect="1"/>
          </p:cNvGrpSpPr>
          <p:nvPr/>
        </p:nvGrpSpPr>
        <p:grpSpPr bwMode="auto">
          <a:xfrm>
            <a:off x="1357970" y="4365483"/>
            <a:ext cx="665139" cy="639782"/>
            <a:chOff x="4563" y="2970"/>
            <a:chExt cx="682" cy="656"/>
          </a:xfrm>
          <a:solidFill>
            <a:schemeClr val="bg1"/>
          </a:solidFill>
        </p:grpSpPr>
        <p:sp>
          <p:nvSpPr>
            <p:cNvPr id="39" name="Freeform 148">
              <a:extLst>
                <a:ext uri="{FF2B5EF4-FFF2-40B4-BE49-F238E27FC236}">
                  <a16:creationId xmlns:a16="http://schemas.microsoft.com/office/drawing/2014/main" id="{B879739D-680A-DF1C-57D5-A15BFE5B2802}"/>
                </a:ext>
              </a:extLst>
            </p:cNvPr>
            <p:cNvSpPr>
              <a:spLocks/>
            </p:cNvSpPr>
            <p:nvPr/>
          </p:nvSpPr>
          <p:spPr bwMode="auto">
            <a:xfrm>
              <a:off x="4563" y="3194"/>
              <a:ext cx="430" cy="432"/>
            </a:xfrm>
            <a:custGeom>
              <a:avLst/>
              <a:gdLst>
                <a:gd name="T0" fmla="*/ 0 w 430"/>
                <a:gd name="T1" fmla="*/ 432 h 432"/>
                <a:gd name="T2" fmla="*/ 40 w 430"/>
                <a:gd name="T3" fmla="*/ 358 h 432"/>
                <a:gd name="T4" fmla="*/ 60 w 430"/>
                <a:gd name="T5" fmla="*/ 284 h 432"/>
                <a:gd name="T6" fmla="*/ 62 w 430"/>
                <a:gd name="T7" fmla="*/ 260 h 432"/>
                <a:gd name="T8" fmla="*/ 68 w 430"/>
                <a:gd name="T9" fmla="*/ 218 h 432"/>
                <a:gd name="T10" fmla="*/ 80 w 430"/>
                <a:gd name="T11" fmla="*/ 184 h 432"/>
                <a:gd name="T12" fmla="*/ 102 w 430"/>
                <a:gd name="T13" fmla="*/ 142 h 432"/>
                <a:gd name="T14" fmla="*/ 136 w 430"/>
                <a:gd name="T15" fmla="*/ 104 h 432"/>
                <a:gd name="T16" fmla="*/ 168 w 430"/>
                <a:gd name="T17" fmla="*/ 78 h 432"/>
                <a:gd name="T18" fmla="*/ 180 w 430"/>
                <a:gd name="T19" fmla="*/ 70 h 432"/>
                <a:gd name="T20" fmla="*/ 192 w 430"/>
                <a:gd name="T21" fmla="*/ 60 h 432"/>
                <a:gd name="T22" fmla="*/ 220 w 430"/>
                <a:gd name="T23" fmla="*/ 30 h 432"/>
                <a:gd name="T24" fmla="*/ 234 w 430"/>
                <a:gd name="T25" fmla="*/ 8 h 432"/>
                <a:gd name="T26" fmla="*/ 254 w 430"/>
                <a:gd name="T27" fmla="*/ 8 h 432"/>
                <a:gd name="T28" fmla="*/ 250 w 430"/>
                <a:gd name="T29" fmla="*/ 16 h 432"/>
                <a:gd name="T30" fmla="*/ 234 w 430"/>
                <a:gd name="T31" fmla="*/ 40 h 432"/>
                <a:gd name="T32" fmla="*/ 204 w 430"/>
                <a:gd name="T33" fmla="*/ 74 h 432"/>
                <a:gd name="T34" fmla="*/ 192 w 430"/>
                <a:gd name="T35" fmla="*/ 84 h 432"/>
                <a:gd name="T36" fmla="*/ 178 w 430"/>
                <a:gd name="T37" fmla="*/ 94 h 432"/>
                <a:gd name="T38" fmla="*/ 148 w 430"/>
                <a:gd name="T39" fmla="*/ 118 h 432"/>
                <a:gd name="T40" fmla="*/ 114 w 430"/>
                <a:gd name="T41" fmla="*/ 154 h 432"/>
                <a:gd name="T42" fmla="*/ 94 w 430"/>
                <a:gd name="T43" fmla="*/ 194 h 432"/>
                <a:gd name="T44" fmla="*/ 84 w 430"/>
                <a:gd name="T45" fmla="*/ 230 h 432"/>
                <a:gd name="T46" fmla="*/ 80 w 430"/>
                <a:gd name="T47" fmla="*/ 270 h 432"/>
                <a:gd name="T48" fmla="*/ 78 w 430"/>
                <a:gd name="T49" fmla="*/ 302 h 432"/>
                <a:gd name="T50" fmla="*/ 58 w 430"/>
                <a:gd name="T51" fmla="*/ 376 h 432"/>
                <a:gd name="T52" fmla="*/ 18 w 430"/>
                <a:gd name="T53" fmla="*/ 414 h 432"/>
                <a:gd name="T54" fmla="*/ 392 w 430"/>
                <a:gd name="T55" fmla="*/ 376 h 432"/>
                <a:gd name="T56" fmla="*/ 356 w 430"/>
                <a:gd name="T57" fmla="*/ 302 h 432"/>
                <a:gd name="T58" fmla="*/ 330 w 430"/>
                <a:gd name="T59" fmla="*/ 292 h 432"/>
                <a:gd name="T60" fmla="*/ 332 w 430"/>
                <a:gd name="T61" fmla="*/ 272 h 432"/>
                <a:gd name="T62" fmla="*/ 344 w 430"/>
                <a:gd name="T63" fmla="*/ 220 h 432"/>
                <a:gd name="T64" fmla="*/ 368 w 430"/>
                <a:gd name="T65" fmla="*/ 140 h 432"/>
                <a:gd name="T66" fmla="*/ 408 w 430"/>
                <a:gd name="T67" fmla="*/ 36 h 432"/>
                <a:gd name="T68" fmla="*/ 430 w 430"/>
                <a:gd name="T69" fmla="*/ 34 h 432"/>
                <a:gd name="T70" fmla="*/ 426 w 430"/>
                <a:gd name="T71" fmla="*/ 42 h 432"/>
                <a:gd name="T72" fmla="*/ 390 w 430"/>
                <a:gd name="T73" fmla="*/ 128 h 432"/>
                <a:gd name="T74" fmla="*/ 368 w 430"/>
                <a:gd name="T75" fmla="*/ 200 h 432"/>
                <a:gd name="T76" fmla="*/ 350 w 430"/>
                <a:gd name="T77" fmla="*/ 284 h 432"/>
                <a:gd name="T78" fmla="*/ 374 w 430"/>
                <a:gd name="T79" fmla="*/ 358 h 432"/>
                <a:gd name="T80" fmla="*/ 410 w 430"/>
                <a:gd name="T81" fmla="*/ 432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0" h="432">
                  <a:moveTo>
                    <a:pt x="410" y="432"/>
                  </a:moveTo>
                  <a:lnTo>
                    <a:pt x="0" y="432"/>
                  </a:lnTo>
                  <a:lnTo>
                    <a:pt x="0" y="358"/>
                  </a:lnTo>
                  <a:lnTo>
                    <a:pt x="40" y="358"/>
                  </a:lnTo>
                  <a:lnTo>
                    <a:pt x="40" y="284"/>
                  </a:lnTo>
                  <a:lnTo>
                    <a:pt x="60" y="284"/>
                  </a:lnTo>
                  <a:lnTo>
                    <a:pt x="60" y="284"/>
                  </a:lnTo>
                  <a:lnTo>
                    <a:pt x="62" y="260"/>
                  </a:lnTo>
                  <a:lnTo>
                    <a:pt x="64" y="238"/>
                  </a:lnTo>
                  <a:lnTo>
                    <a:pt x="68" y="218"/>
                  </a:lnTo>
                  <a:lnTo>
                    <a:pt x="74" y="200"/>
                  </a:lnTo>
                  <a:lnTo>
                    <a:pt x="80" y="184"/>
                  </a:lnTo>
                  <a:lnTo>
                    <a:pt x="86" y="168"/>
                  </a:lnTo>
                  <a:lnTo>
                    <a:pt x="102" y="142"/>
                  </a:lnTo>
                  <a:lnTo>
                    <a:pt x="120" y="120"/>
                  </a:lnTo>
                  <a:lnTo>
                    <a:pt x="136" y="104"/>
                  </a:lnTo>
                  <a:lnTo>
                    <a:pt x="154" y="90"/>
                  </a:lnTo>
                  <a:lnTo>
                    <a:pt x="168" y="78"/>
                  </a:lnTo>
                  <a:lnTo>
                    <a:pt x="168" y="78"/>
                  </a:lnTo>
                  <a:lnTo>
                    <a:pt x="180" y="70"/>
                  </a:lnTo>
                  <a:lnTo>
                    <a:pt x="180" y="70"/>
                  </a:lnTo>
                  <a:lnTo>
                    <a:pt x="192" y="60"/>
                  </a:lnTo>
                  <a:lnTo>
                    <a:pt x="202" y="50"/>
                  </a:lnTo>
                  <a:lnTo>
                    <a:pt x="220" y="30"/>
                  </a:lnTo>
                  <a:lnTo>
                    <a:pt x="230" y="14"/>
                  </a:lnTo>
                  <a:lnTo>
                    <a:pt x="234" y="8"/>
                  </a:lnTo>
                  <a:lnTo>
                    <a:pt x="238" y="0"/>
                  </a:lnTo>
                  <a:lnTo>
                    <a:pt x="254" y="8"/>
                  </a:lnTo>
                  <a:lnTo>
                    <a:pt x="250" y="16"/>
                  </a:lnTo>
                  <a:lnTo>
                    <a:pt x="250" y="16"/>
                  </a:lnTo>
                  <a:lnTo>
                    <a:pt x="246" y="24"/>
                  </a:lnTo>
                  <a:lnTo>
                    <a:pt x="234" y="40"/>
                  </a:lnTo>
                  <a:lnTo>
                    <a:pt x="216" y="62"/>
                  </a:lnTo>
                  <a:lnTo>
                    <a:pt x="204" y="74"/>
                  </a:lnTo>
                  <a:lnTo>
                    <a:pt x="192" y="84"/>
                  </a:lnTo>
                  <a:lnTo>
                    <a:pt x="192" y="84"/>
                  </a:lnTo>
                  <a:lnTo>
                    <a:pt x="178" y="94"/>
                  </a:lnTo>
                  <a:lnTo>
                    <a:pt x="178" y="94"/>
                  </a:lnTo>
                  <a:lnTo>
                    <a:pt x="164" y="104"/>
                  </a:lnTo>
                  <a:lnTo>
                    <a:pt x="148" y="118"/>
                  </a:lnTo>
                  <a:lnTo>
                    <a:pt x="130" y="134"/>
                  </a:lnTo>
                  <a:lnTo>
                    <a:pt x="114" y="154"/>
                  </a:lnTo>
                  <a:lnTo>
                    <a:pt x="100" y="180"/>
                  </a:lnTo>
                  <a:lnTo>
                    <a:pt x="94" y="194"/>
                  </a:lnTo>
                  <a:lnTo>
                    <a:pt x="90" y="212"/>
                  </a:lnTo>
                  <a:lnTo>
                    <a:pt x="84" y="230"/>
                  </a:lnTo>
                  <a:lnTo>
                    <a:pt x="82" y="248"/>
                  </a:lnTo>
                  <a:lnTo>
                    <a:pt x="80" y="270"/>
                  </a:lnTo>
                  <a:lnTo>
                    <a:pt x="78" y="294"/>
                  </a:lnTo>
                  <a:lnTo>
                    <a:pt x="78" y="302"/>
                  </a:lnTo>
                  <a:lnTo>
                    <a:pt x="58" y="302"/>
                  </a:lnTo>
                  <a:lnTo>
                    <a:pt x="58" y="376"/>
                  </a:lnTo>
                  <a:lnTo>
                    <a:pt x="18" y="376"/>
                  </a:lnTo>
                  <a:lnTo>
                    <a:pt x="18" y="414"/>
                  </a:lnTo>
                  <a:lnTo>
                    <a:pt x="392" y="414"/>
                  </a:lnTo>
                  <a:lnTo>
                    <a:pt x="392" y="376"/>
                  </a:lnTo>
                  <a:lnTo>
                    <a:pt x="356" y="376"/>
                  </a:lnTo>
                  <a:lnTo>
                    <a:pt x="356" y="302"/>
                  </a:lnTo>
                  <a:lnTo>
                    <a:pt x="330" y="302"/>
                  </a:lnTo>
                  <a:lnTo>
                    <a:pt x="330" y="292"/>
                  </a:lnTo>
                  <a:lnTo>
                    <a:pt x="330" y="292"/>
                  </a:lnTo>
                  <a:lnTo>
                    <a:pt x="332" y="272"/>
                  </a:lnTo>
                  <a:lnTo>
                    <a:pt x="338" y="250"/>
                  </a:lnTo>
                  <a:lnTo>
                    <a:pt x="344" y="220"/>
                  </a:lnTo>
                  <a:lnTo>
                    <a:pt x="354" y="184"/>
                  </a:lnTo>
                  <a:lnTo>
                    <a:pt x="368" y="140"/>
                  </a:lnTo>
                  <a:lnTo>
                    <a:pt x="386" y="90"/>
                  </a:lnTo>
                  <a:lnTo>
                    <a:pt x="408" y="36"/>
                  </a:lnTo>
                  <a:lnTo>
                    <a:pt x="412" y="26"/>
                  </a:lnTo>
                  <a:lnTo>
                    <a:pt x="430" y="34"/>
                  </a:lnTo>
                  <a:lnTo>
                    <a:pt x="426" y="42"/>
                  </a:lnTo>
                  <a:lnTo>
                    <a:pt x="426" y="42"/>
                  </a:lnTo>
                  <a:lnTo>
                    <a:pt x="406" y="88"/>
                  </a:lnTo>
                  <a:lnTo>
                    <a:pt x="390" y="128"/>
                  </a:lnTo>
                  <a:lnTo>
                    <a:pt x="378" y="166"/>
                  </a:lnTo>
                  <a:lnTo>
                    <a:pt x="368" y="200"/>
                  </a:lnTo>
                  <a:lnTo>
                    <a:pt x="356" y="252"/>
                  </a:lnTo>
                  <a:lnTo>
                    <a:pt x="350" y="284"/>
                  </a:lnTo>
                  <a:lnTo>
                    <a:pt x="374" y="284"/>
                  </a:lnTo>
                  <a:lnTo>
                    <a:pt x="374" y="358"/>
                  </a:lnTo>
                  <a:lnTo>
                    <a:pt x="410" y="358"/>
                  </a:lnTo>
                  <a:lnTo>
                    <a:pt x="410" y="432"/>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40" name="Freeform 149">
              <a:extLst>
                <a:ext uri="{FF2B5EF4-FFF2-40B4-BE49-F238E27FC236}">
                  <a16:creationId xmlns:a16="http://schemas.microsoft.com/office/drawing/2014/main" id="{F903410E-BDF3-47E2-C3BB-1BF00A882012}"/>
                </a:ext>
              </a:extLst>
            </p:cNvPr>
            <p:cNvSpPr>
              <a:spLocks/>
            </p:cNvSpPr>
            <p:nvPr/>
          </p:nvSpPr>
          <p:spPr bwMode="auto">
            <a:xfrm>
              <a:off x="4563" y="2970"/>
              <a:ext cx="408" cy="236"/>
            </a:xfrm>
            <a:custGeom>
              <a:avLst/>
              <a:gdLst>
                <a:gd name="T0" fmla="*/ 0 w 408"/>
                <a:gd name="T1" fmla="*/ 186 h 236"/>
                <a:gd name="T2" fmla="*/ 8 w 408"/>
                <a:gd name="T3" fmla="*/ 178 h 236"/>
                <a:gd name="T4" fmla="*/ 112 w 408"/>
                <a:gd name="T5" fmla="*/ 84 h 236"/>
                <a:gd name="T6" fmla="*/ 122 w 408"/>
                <a:gd name="T7" fmla="*/ 78 h 236"/>
                <a:gd name="T8" fmla="*/ 156 w 408"/>
                <a:gd name="T9" fmla="*/ 64 h 236"/>
                <a:gd name="T10" fmla="*/ 202 w 408"/>
                <a:gd name="T11" fmla="*/ 52 h 236"/>
                <a:gd name="T12" fmla="*/ 212 w 408"/>
                <a:gd name="T13" fmla="*/ 0 h 236"/>
                <a:gd name="T14" fmla="*/ 238 w 408"/>
                <a:gd name="T15" fmla="*/ 2 h 236"/>
                <a:gd name="T16" fmla="*/ 290 w 408"/>
                <a:gd name="T17" fmla="*/ 14 h 236"/>
                <a:gd name="T18" fmla="*/ 340 w 408"/>
                <a:gd name="T19" fmla="*/ 36 h 236"/>
                <a:gd name="T20" fmla="*/ 384 w 408"/>
                <a:gd name="T21" fmla="*/ 66 h 236"/>
                <a:gd name="T22" fmla="*/ 408 w 408"/>
                <a:gd name="T23" fmla="*/ 90 h 236"/>
                <a:gd name="T24" fmla="*/ 388 w 408"/>
                <a:gd name="T25" fmla="*/ 96 h 236"/>
                <a:gd name="T26" fmla="*/ 372 w 408"/>
                <a:gd name="T27" fmla="*/ 80 h 236"/>
                <a:gd name="T28" fmla="*/ 334 w 408"/>
                <a:gd name="T29" fmla="*/ 52 h 236"/>
                <a:gd name="T30" fmla="*/ 290 w 408"/>
                <a:gd name="T31" fmla="*/ 32 h 236"/>
                <a:gd name="T32" fmla="*/ 244 w 408"/>
                <a:gd name="T33" fmla="*/ 20 h 236"/>
                <a:gd name="T34" fmla="*/ 220 w 408"/>
                <a:gd name="T35" fmla="*/ 68 h 236"/>
                <a:gd name="T36" fmla="*/ 214 w 408"/>
                <a:gd name="T37" fmla="*/ 68 h 236"/>
                <a:gd name="T38" fmla="*/ 142 w 408"/>
                <a:gd name="T39" fmla="*/ 88 h 236"/>
                <a:gd name="T40" fmla="*/ 124 w 408"/>
                <a:gd name="T41" fmla="*/ 98 h 236"/>
                <a:gd name="T42" fmla="*/ 78 w 408"/>
                <a:gd name="T43" fmla="*/ 138 h 236"/>
                <a:gd name="T44" fmla="*/ 66 w 408"/>
                <a:gd name="T45" fmla="*/ 216 h 236"/>
                <a:gd name="T46" fmla="*/ 150 w 408"/>
                <a:gd name="T47" fmla="*/ 188 h 236"/>
                <a:gd name="T48" fmla="*/ 162 w 408"/>
                <a:gd name="T49" fmla="*/ 194 h 236"/>
                <a:gd name="T50" fmla="*/ 188 w 408"/>
                <a:gd name="T51" fmla="*/ 200 h 236"/>
                <a:gd name="T52" fmla="*/ 222 w 408"/>
                <a:gd name="T53" fmla="*/ 196 h 236"/>
                <a:gd name="T54" fmla="*/ 238 w 408"/>
                <a:gd name="T55" fmla="*/ 188 h 236"/>
                <a:gd name="T56" fmla="*/ 254 w 408"/>
                <a:gd name="T57" fmla="*/ 174 h 236"/>
                <a:gd name="T58" fmla="*/ 274 w 408"/>
                <a:gd name="T59" fmla="*/ 178 h 236"/>
                <a:gd name="T60" fmla="*/ 268 w 408"/>
                <a:gd name="T61" fmla="*/ 186 h 236"/>
                <a:gd name="T62" fmla="*/ 252 w 408"/>
                <a:gd name="T63" fmla="*/ 202 h 236"/>
                <a:gd name="T64" fmla="*/ 234 w 408"/>
                <a:gd name="T65" fmla="*/ 212 h 236"/>
                <a:gd name="T66" fmla="*/ 198 w 408"/>
                <a:gd name="T67" fmla="*/ 218 h 236"/>
                <a:gd name="T68" fmla="*/ 166 w 408"/>
                <a:gd name="T69" fmla="*/ 212 h 236"/>
                <a:gd name="T70" fmla="*/ 62 w 408"/>
                <a:gd name="T71"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08" h="236">
                  <a:moveTo>
                    <a:pt x="62" y="236"/>
                  </a:moveTo>
                  <a:lnTo>
                    <a:pt x="0" y="186"/>
                  </a:lnTo>
                  <a:lnTo>
                    <a:pt x="8" y="178"/>
                  </a:lnTo>
                  <a:lnTo>
                    <a:pt x="8" y="178"/>
                  </a:lnTo>
                  <a:lnTo>
                    <a:pt x="54" y="136"/>
                  </a:lnTo>
                  <a:lnTo>
                    <a:pt x="112" y="84"/>
                  </a:lnTo>
                  <a:lnTo>
                    <a:pt x="112" y="84"/>
                  </a:lnTo>
                  <a:lnTo>
                    <a:pt x="122" y="78"/>
                  </a:lnTo>
                  <a:lnTo>
                    <a:pt x="132" y="74"/>
                  </a:lnTo>
                  <a:lnTo>
                    <a:pt x="156" y="64"/>
                  </a:lnTo>
                  <a:lnTo>
                    <a:pt x="182" y="58"/>
                  </a:lnTo>
                  <a:lnTo>
                    <a:pt x="202" y="52"/>
                  </a:lnTo>
                  <a:lnTo>
                    <a:pt x="202" y="0"/>
                  </a:lnTo>
                  <a:lnTo>
                    <a:pt x="212" y="0"/>
                  </a:lnTo>
                  <a:lnTo>
                    <a:pt x="212" y="0"/>
                  </a:lnTo>
                  <a:lnTo>
                    <a:pt x="238" y="2"/>
                  </a:lnTo>
                  <a:lnTo>
                    <a:pt x="264" y="6"/>
                  </a:lnTo>
                  <a:lnTo>
                    <a:pt x="290" y="14"/>
                  </a:lnTo>
                  <a:lnTo>
                    <a:pt x="316" y="24"/>
                  </a:lnTo>
                  <a:lnTo>
                    <a:pt x="340" y="36"/>
                  </a:lnTo>
                  <a:lnTo>
                    <a:pt x="362" y="50"/>
                  </a:lnTo>
                  <a:lnTo>
                    <a:pt x="384" y="66"/>
                  </a:lnTo>
                  <a:lnTo>
                    <a:pt x="402" y="84"/>
                  </a:lnTo>
                  <a:lnTo>
                    <a:pt x="408" y="90"/>
                  </a:lnTo>
                  <a:lnTo>
                    <a:pt x="394" y="102"/>
                  </a:lnTo>
                  <a:lnTo>
                    <a:pt x="388" y="96"/>
                  </a:lnTo>
                  <a:lnTo>
                    <a:pt x="388" y="96"/>
                  </a:lnTo>
                  <a:lnTo>
                    <a:pt x="372" y="80"/>
                  </a:lnTo>
                  <a:lnTo>
                    <a:pt x="354" y="66"/>
                  </a:lnTo>
                  <a:lnTo>
                    <a:pt x="334" y="52"/>
                  </a:lnTo>
                  <a:lnTo>
                    <a:pt x="312" y="42"/>
                  </a:lnTo>
                  <a:lnTo>
                    <a:pt x="290" y="32"/>
                  </a:lnTo>
                  <a:lnTo>
                    <a:pt x="268" y="26"/>
                  </a:lnTo>
                  <a:lnTo>
                    <a:pt x="244" y="20"/>
                  </a:lnTo>
                  <a:lnTo>
                    <a:pt x="220" y="18"/>
                  </a:lnTo>
                  <a:lnTo>
                    <a:pt x="220" y="68"/>
                  </a:lnTo>
                  <a:lnTo>
                    <a:pt x="214" y="68"/>
                  </a:lnTo>
                  <a:lnTo>
                    <a:pt x="214" y="68"/>
                  </a:lnTo>
                  <a:lnTo>
                    <a:pt x="166" y="80"/>
                  </a:lnTo>
                  <a:lnTo>
                    <a:pt x="142" y="88"/>
                  </a:lnTo>
                  <a:lnTo>
                    <a:pt x="132" y="94"/>
                  </a:lnTo>
                  <a:lnTo>
                    <a:pt x="124" y="98"/>
                  </a:lnTo>
                  <a:lnTo>
                    <a:pt x="124" y="98"/>
                  </a:lnTo>
                  <a:lnTo>
                    <a:pt x="78" y="138"/>
                  </a:lnTo>
                  <a:lnTo>
                    <a:pt x="26" y="184"/>
                  </a:lnTo>
                  <a:lnTo>
                    <a:pt x="66" y="216"/>
                  </a:lnTo>
                  <a:lnTo>
                    <a:pt x="148" y="186"/>
                  </a:lnTo>
                  <a:lnTo>
                    <a:pt x="150" y="188"/>
                  </a:lnTo>
                  <a:lnTo>
                    <a:pt x="150" y="188"/>
                  </a:lnTo>
                  <a:lnTo>
                    <a:pt x="162" y="194"/>
                  </a:lnTo>
                  <a:lnTo>
                    <a:pt x="174" y="196"/>
                  </a:lnTo>
                  <a:lnTo>
                    <a:pt x="188" y="200"/>
                  </a:lnTo>
                  <a:lnTo>
                    <a:pt x="206" y="200"/>
                  </a:lnTo>
                  <a:lnTo>
                    <a:pt x="222" y="196"/>
                  </a:lnTo>
                  <a:lnTo>
                    <a:pt x="230" y="194"/>
                  </a:lnTo>
                  <a:lnTo>
                    <a:pt x="238" y="188"/>
                  </a:lnTo>
                  <a:lnTo>
                    <a:pt x="246" y="182"/>
                  </a:lnTo>
                  <a:lnTo>
                    <a:pt x="254" y="174"/>
                  </a:lnTo>
                  <a:lnTo>
                    <a:pt x="260" y="168"/>
                  </a:lnTo>
                  <a:lnTo>
                    <a:pt x="274" y="178"/>
                  </a:lnTo>
                  <a:lnTo>
                    <a:pt x="268" y="186"/>
                  </a:lnTo>
                  <a:lnTo>
                    <a:pt x="268" y="186"/>
                  </a:lnTo>
                  <a:lnTo>
                    <a:pt x="260" y="194"/>
                  </a:lnTo>
                  <a:lnTo>
                    <a:pt x="252" y="202"/>
                  </a:lnTo>
                  <a:lnTo>
                    <a:pt x="242" y="208"/>
                  </a:lnTo>
                  <a:lnTo>
                    <a:pt x="234" y="212"/>
                  </a:lnTo>
                  <a:lnTo>
                    <a:pt x="216" y="216"/>
                  </a:lnTo>
                  <a:lnTo>
                    <a:pt x="198" y="218"/>
                  </a:lnTo>
                  <a:lnTo>
                    <a:pt x="180" y="216"/>
                  </a:lnTo>
                  <a:lnTo>
                    <a:pt x="166" y="212"/>
                  </a:lnTo>
                  <a:lnTo>
                    <a:pt x="146" y="206"/>
                  </a:lnTo>
                  <a:lnTo>
                    <a:pt x="62" y="236"/>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41" name="Rectangle 150">
              <a:extLst>
                <a:ext uri="{FF2B5EF4-FFF2-40B4-BE49-F238E27FC236}">
                  <a16:creationId xmlns:a16="http://schemas.microsoft.com/office/drawing/2014/main" id="{505B4969-3075-7D77-8FFA-C759E730D054}"/>
                </a:ext>
              </a:extLst>
            </p:cNvPr>
            <p:cNvSpPr>
              <a:spLocks noChangeArrowheads="1"/>
            </p:cNvSpPr>
            <p:nvPr/>
          </p:nvSpPr>
          <p:spPr bwMode="auto">
            <a:xfrm>
              <a:off x="4751" y="3082"/>
              <a:ext cx="32"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42" name="Rectangle 151">
              <a:extLst>
                <a:ext uri="{FF2B5EF4-FFF2-40B4-BE49-F238E27FC236}">
                  <a16:creationId xmlns:a16="http://schemas.microsoft.com/office/drawing/2014/main" id="{149D1D83-6E74-2C1C-1B10-CED65B4DF587}"/>
                </a:ext>
              </a:extLst>
            </p:cNvPr>
            <p:cNvSpPr>
              <a:spLocks noChangeArrowheads="1"/>
            </p:cNvSpPr>
            <p:nvPr/>
          </p:nvSpPr>
          <p:spPr bwMode="auto">
            <a:xfrm>
              <a:off x="4683" y="3478"/>
              <a:ext cx="168"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43" name="Rectangle 152">
              <a:extLst>
                <a:ext uri="{FF2B5EF4-FFF2-40B4-BE49-F238E27FC236}">
                  <a16:creationId xmlns:a16="http://schemas.microsoft.com/office/drawing/2014/main" id="{D0BF6DB1-6FE4-AE5E-BDFD-28723D8FA150}"/>
                </a:ext>
              </a:extLst>
            </p:cNvPr>
            <p:cNvSpPr>
              <a:spLocks noChangeArrowheads="1"/>
            </p:cNvSpPr>
            <p:nvPr/>
          </p:nvSpPr>
          <p:spPr bwMode="auto">
            <a:xfrm>
              <a:off x="4683" y="3552"/>
              <a:ext cx="168" cy="18"/>
            </a:xfrm>
            <a:prstGeom prst="rect">
              <a:avLst/>
            </a:prstGeom>
            <a:grp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44" name="Freeform 153">
              <a:extLst>
                <a:ext uri="{FF2B5EF4-FFF2-40B4-BE49-F238E27FC236}">
                  <a16:creationId xmlns:a16="http://schemas.microsoft.com/office/drawing/2014/main" id="{45287E6D-28B1-463B-D826-ED17689603ED}"/>
                </a:ext>
              </a:extLst>
            </p:cNvPr>
            <p:cNvSpPr>
              <a:spLocks noEditPoints="1"/>
            </p:cNvSpPr>
            <p:nvPr/>
          </p:nvSpPr>
          <p:spPr bwMode="auto">
            <a:xfrm>
              <a:off x="4901" y="3106"/>
              <a:ext cx="96" cy="98"/>
            </a:xfrm>
            <a:custGeom>
              <a:avLst/>
              <a:gdLst>
                <a:gd name="T0" fmla="*/ 48 w 96"/>
                <a:gd name="T1" fmla="*/ 98 h 98"/>
                <a:gd name="T2" fmla="*/ 30 w 96"/>
                <a:gd name="T3" fmla="*/ 94 h 98"/>
                <a:gd name="T4" fmla="*/ 14 w 96"/>
                <a:gd name="T5" fmla="*/ 82 h 98"/>
                <a:gd name="T6" fmla="*/ 4 w 96"/>
                <a:gd name="T7" fmla="*/ 68 h 98"/>
                <a:gd name="T8" fmla="*/ 0 w 96"/>
                <a:gd name="T9" fmla="*/ 48 h 98"/>
                <a:gd name="T10" fmla="*/ 0 w 96"/>
                <a:gd name="T11" fmla="*/ 38 h 98"/>
                <a:gd name="T12" fmla="*/ 8 w 96"/>
                <a:gd name="T13" fmla="*/ 22 h 98"/>
                <a:gd name="T14" fmla="*/ 20 w 96"/>
                <a:gd name="T15" fmla="*/ 8 h 98"/>
                <a:gd name="T16" fmla="*/ 38 w 96"/>
                <a:gd name="T17" fmla="*/ 0 h 98"/>
                <a:gd name="T18" fmla="*/ 48 w 96"/>
                <a:gd name="T19" fmla="*/ 0 h 98"/>
                <a:gd name="T20" fmla="*/ 66 w 96"/>
                <a:gd name="T21" fmla="*/ 4 h 98"/>
                <a:gd name="T22" fmla="*/ 82 w 96"/>
                <a:gd name="T23" fmla="*/ 14 h 98"/>
                <a:gd name="T24" fmla="*/ 92 w 96"/>
                <a:gd name="T25" fmla="*/ 30 h 98"/>
                <a:gd name="T26" fmla="*/ 96 w 96"/>
                <a:gd name="T27" fmla="*/ 48 h 98"/>
                <a:gd name="T28" fmla="*/ 96 w 96"/>
                <a:gd name="T29" fmla="*/ 58 h 98"/>
                <a:gd name="T30" fmla="*/ 88 w 96"/>
                <a:gd name="T31" fmla="*/ 76 h 98"/>
                <a:gd name="T32" fmla="*/ 76 w 96"/>
                <a:gd name="T33" fmla="*/ 88 h 98"/>
                <a:gd name="T34" fmla="*/ 58 w 96"/>
                <a:gd name="T35" fmla="*/ 96 h 98"/>
                <a:gd name="T36" fmla="*/ 48 w 96"/>
                <a:gd name="T37" fmla="*/ 98 h 98"/>
                <a:gd name="T38" fmla="*/ 48 w 96"/>
                <a:gd name="T39" fmla="*/ 18 h 98"/>
                <a:gd name="T40" fmla="*/ 36 w 96"/>
                <a:gd name="T41" fmla="*/ 20 h 98"/>
                <a:gd name="T42" fmla="*/ 20 w 96"/>
                <a:gd name="T43" fmla="*/ 36 h 98"/>
                <a:gd name="T44" fmla="*/ 18 w 96"/>
                <a:gd name="T45" fmla="*/ 48 h 98"/>
                <a:gd name="T46" fmla="*/ 18 w 96"/>
                <a:gd name="T47" fmla="*/ 54 h 98"/>
                <a:gd name="T48" fmla="*/ 26 w 96"/>
                <a:gd name="T49" fmla="*/ 70 h 98"/>
                <a:gd name="T50" fmla="*/ 42 w 96"/>
                <a:gd name="T51" fmla="*/ 78 h 98"/>
                <a:gd name="T52" fmla="*/ 48 w 96"/>
                <a:gd name="T53" fmla="*/ 80 h 98"/>
                <a:gd name="T54" fmla="*/ 60 w 96"/>
                <a:gd name="T55" fmla="*/ 76 h 98"/>
                <a:gd name="T56" fmla="*/ 76 w 96"/>
                <a:gd name="T57" fmla="*/ 60 h 98"/>
                <a:gd name="T58" fmla="*/ 78 w 96"/>
                <a:gd name="T59" fmla="*/ 48 h 98"/>
                <a:gd name="T60" fmla="*/ 78 w 96"/>
                <a:gd name="T61" fmla="*/ 42 h 98"/>
                <a:gd name="T62" fmla="*/ 70 w 96"/>
                <a:gd name="T63" fmla="*/ 26 h 98"/>
                <a:gd name="T64" fmla="*/ 54 w 96"/>
                <a:gd name="T65" fmla="*/ 18 h 98"/>
                <a:gd name="T66" fmla="*/ 48 w 96"/>
                <a:gd name="T67" fmla="*/ 1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6" h="98">
                  <a:moveTo>
                    <a:pt x="48" y="98"/>
                  </a:moveTo>
                  <a:lnTo>
                    <a:pt x="48" y="98"/>
                  </a:lnTo>
                  <a:lnTo>
                    <a:pt x="38" y="96"/>
                  </a:lnTo>
                  <a:lnTo>
                    <a:pt x="30" y="94"/>
                  </a:lnTo>
                  <a:lnTo>
                    <a:pt x="20" y="88"/>
                  </a:lnTo>
                  <a:lnTo>
                    <a:pt x="14" y="82"/>
                  </a:lnTo>
                  <a:lnTo>
                    <a:pt x="8" y="76"/>
                  </a:lnTo>
                  <a:lnTo>
                    <a:pt x="4" y="68"/>
                  </a:lnTo>
                  <a:lnTo>
                    <a:pt x="0" y="58"/>
                  </a:lnTo>
                  <a:lnTo>
                    <a:pt x="0" y="48"/>
                  </a:lnTo>
                  <a:lnTo>
                    <a:pt x="0" y="48"/>
                  </a:lnTo>
                  <a:lnTo>
                    <a:pt x="0" y="38"/>
                  </a:lnTo>
                  <a:lnTo>
                    <a:pt x="4" y="30"/>
                  </a:lnTo>
                  <a:lnTo>
                    <a:pt x="8" y="22"/>
                  </a:lnTo>
                  <a:lnTo>
                    <a:pt x="14" y="14"/>
                  </a:lnTo>
                  <a:lnTo>
                    <a:pt x="20" y="8"/>
                  </a:lnTo>
                  <a:lnTo>
                    <a:pt x="30" y="4"/>
                  </a:lnTo>
                  <a:lnTo>
                    <a:pt x="38" y="0"/>
                  </a:lnTo>
                  <a:lnTo>
                    <a:pt x="48" y="0"/>
                  </a:lnTo>
                  <a:lnTo>
                    <a:pt x="48" y="0"/>
                  </a:lnTo>
                  <a:lnTo>
                    <a:pt x="58" y="0"/>
                  </a:lnTo>
                  <a:lnTo>
                    <a:pt x="66" y="4"/>
                  </a:lnTo>
                  <a:lnTo>
                    <a:pt x="76" y="8"/>
                  </a:lnTo>
                  <a:lnTo>
                    <a:pt x="82" y="14"/>
                  </a:lnTo>
                  <a:lnTo>
                    <a:pt x="88" y="22"/>
                  </a:lnTo>
                  <a:lnTo>
                    <a:pt x="92" y="30"/>
                  </a:lnTo>
                  <a:lnTo>
                    <a:pt x="96" y="38"/>
                  </a:lnTo>
                  <a:lnTo>
                    <a:pt x="96" y="48"/>
                  </a:lnTo>
                  <a:lnTo>
                    <a:pt x="96" y="48"/>
                  </a:lnTo>
                  <a:lnTo>
                    <a:pt x="96" y="58"/>
                  </a:lnTo>
                  <a:lnTo>
                    <a:pt x="92" y="68"/>
                  </a:lnTo>
                  <a:lnTo>
                    <a:pt x="88" y="76"/>
                  </a:lnTo>
                  <a:lnTo>
                    <a:pt x="82" y="82"/>
                  </a:lnTo>
                  <a:lnTo>
                    <a:pt x="76" y="88"/>
                  </a:lnTo>
                  <a:lnTo>
                    <a:pt x="66" y="94"/>
                  </a:lnTo>
                  <a:lnTo>
                    <a:pt x="58" y="96"/>
                  </a:lnTo>
                  <a:lnTo>
                    <a:pt x="48" y="98"/>
                  </a:lnTo>
                  <a:lnTo>
                    <a:pt x="48" y="98"/>
                  </a:lnTo>
                  <a:close/>
                  <a:moveTo>
                    <a:pt x="48" y="18"/>
                  </a:moveTo>
                  <a:lnTo>
                    <a:pt x="48" y="18"/>
                  </a:lnTo>
                  <a:lnTo>
                    <a:pt x="42" y="18"/>
                  </a:lnTo>
                  <a:lnTo>
                    <a:pt x="36" y="20"/>
                  </a:lnTo>
                  <a:lnTo>
                    <a:pt x="26" y="26"/>
                  </a:lnTo>
                  <a:lnTo>
                    <a:pt x="20" y="36"/>
                  </a:lnTo>
                  <a:lnTo>
                    <a:pt x="18" y="42"/>
                  </a:lnTo>
                  <a:lnTo>
                    <a:pt x="18" y="48"/>
                  </a:lnTo>
                  <a:lnTo>
                    <a:pt x="18" y="48"/>
                  </a:lnTo>
                  <a:lnTo>
                    <a:pt x="18" y="54"/>
                  </a:lnTo>
                  <a:lnTo>
                    <a:pt x="20" y="60"/>
                  </a:lnTo>
                  <a:lnTo>
                    <a:pt x="26" y="70"/>
                  </a:lnTo>
                  <a:lnTo>
                    <a:pt x="36" y="76"/>
                  </a:lnTo>
                  <a:lnTo>
                    <a:pt x="42" y="78"/>
                  </a:lnTo>
                  <a:lnTo>
                    <a:pt x="48" y="80"/>
                  </a:lnTo>
                  <a:lnTo>
                    <a:pt x="48" y="80"/>
                  </a:lnTo>
                  <a:lnTo>
                    <a:pt x="54" y="78"/>
                  </a:lnTo>
                  <a:lnTo>
                    <a:pt x="60" y="76"/>
                  </a:lnTo>
                  <a:lnTo>
                    <a:pt x="70" y="70"/>
                  </a:lnTo>
                  <a:lnTo>
                    <a:pt x="76" y="60"/>
                  </a:lnTo>
                  <a:lnTo>
                    <a:pt x="78" y="54"/>
                  </a:lnTo>
                  <a:lnTo>
                    <a:pt x="78" y="48"/>
                  </a:lnTo>
                  <a:lnTo>
                    <a:pt x="78" y="48"/>
                  </a:lnTo>
                  <a:lnTo>
                    <a:pt x="78" y="42"/>
                  </a:lnTo>
                  <a:lnTo>
                    <a:pt x="76" y="36"/>
                  </a:lnTo>
                  <a:lnTo>
                    <a:pt x="70" y="26"/>
                  </a:lnTo>
                  <a:lnTo>
                    <a:pt x="60" y="20"/>
                  </a:lnTo>
                  <a:lnTo>
                    <a:pt x="54" y="18"/>
                  </a:lnTo>
                  <a:lnTo>
                    <a:pt x="48" y="18"/>
                  </a:lnTo>
                  <a:lnTo>
                    <a:pt x="48" y="18"/>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45" name="Freeform 154">
              <a:extLst>
                <a:ext uri="{FF2B5EF4-FFF2-40B4-BE49-F238E27FC236}">
                  <a16:creationId xmlns:a16="http://schemas.microsoft.com/office/drawing/2014/main" id="{66A9F512-AAEF-C18F-AB68-0927FF8243CF}"/>
                </a:ext>
              </a:extLst>
            </p:cNvPr>
            <p:cNvSpPr>
              <a:spLocks noEditPoints="1"/>
            </p:cNvSpPr>
            <p:nvPr/>
          </p:nvSpPr>
          <p:spPr bwMode="auto">
            <a:xfrm>
              <a:off x="5003" y="3388"/>
              <a:ext cx="98" cy="98"/>
            </a:xfrm>
            <a:custGeom>
              <a:avLst/>
              <a:gdLst>
                <a:gd name="T0" fmla="*/ 50 w 98"/>
                <a:gd name="T1" fmla="*/ 98 h 98"/>
                <a:gd name="T2" fmla="*/ 30 w 98"/>
                <a:gd name="T3" fmla="*/ 94 h 98"/>
                <a:gd name="T4" fmla="*/ 14 w 98"/>
                <a:gd name="T5" fmla="*/ 82 h 98"/>
                <a:gd name="T6" fmla="*/ 4 w 98"/>
                <a:gd name="T7" fmla="*/ 68 h 98"/>
                <a:gd name="T8" fmla="*/ 0 w 98"/>
                <a:gd name="T9" fmla="*/ 48 h 98"/>
                <a:gd name="T10" fmla="*/ 2 w 98"/>
                <a:gd name="T11" fmla="*/ 38 h 98"/>
                <a:gd name="T12" fmla="*/ 8 w 98"/>
                <a:gd name="T13" fmla="*/ 22 h 98"/>
                <a:gd name="T14" fmla="*/ 22 w 98"/>
                <a:gd name="T15" fmla="*/ 8 h 98"/>
                <a:gd name="T16" fmla="*/ 40 w 98"/>
                <a:gd name="T17" fmla="*/ 0 h 98"/>
                <a:gd name="T18" fmla="*/ 50 w 98"/>
                <a:gd name="T19" fmla="*/ 0 h 98"/>
                <a:gd name="T20" fmla="*/ 68 w 98"/>
                <a:gd name="T21" fmla="*/ 4 h 98"/>
                <a:gd name="T22" fmla="*/ 84 w 98"/>
                <a:gd name="T23" fmla="*/ 14 h 98"/>
                <a:gd name="T24" fmla="*/ 94 w 98"/>
                <a:gd name="T25" fmla="*/ 30 h 98"/>
                <a:gd name="T26" fmla="*/ 98 w 98"/>
                <a:gd name="T27" fmla="*/ 48 h 98"/>
                <a:gd name="T28" fmla="*/ 96 w 98"/>
                <a:gd name="T29" fmla="*/ 58 h 98"/>
                <a:gd name="T30" fmla="*/ 90 w 98"/>
                <a:gd name="T31" fmla="*/ 76 h 98"/>
                <a:gd name="T32" fmla="*/ 76 w 98"/>
                <a:gd name="T33" fmla="*/ 88 h 98"/>
                <a:gd name="T34" fmla="*/ 58 w 98"/>
                <a:gd name="T35" fmla="*/ 96 h 98"/>
                <a:gd name="T36" fmla="*/ 50 w 98"/>
                <a:gd name="T37" fmla="*/ 98 h 98"/>
                <a:gd name="T38" fmla="*/ 50 w 98"/>
                <a:gd name="T39" fmla="*/ 18 h 98"/>
                <a:gd name="T40" fmla="*/ 38 w 98"/>
                <a:gd name="T41" fmla="*/ 20 h 98"/>
                <a:gd name="T42" fmla="*/ 20 w 98"/>
                <a:gd name="T43" fmla="*/ 36 h 98"/>
                <a:gd name="T44" fmla="*/ 18 w 98"/>
                <a:gd name="T45" fmla="*/ 48 h 98"/>
                <a:gd name="T46" fmla="*/ 20 w 98"/>
                <a:gd name="T47" fmla="*/ 54 h 98"/>
                <a:gd name="T48" fmla="*/ 28 w 98"/>
                <a:gd name="T49" fmla="*/ 70 h 98"/>
                <a:gd name="T50" fmla="*/ 42 w 98"/>
                <a:gd name="T51" fmla="*/ 78 h 98"/>
                <a:gd name="T52" fmla="*/ 50 w 98"/>
                <a:gd name="T53" fmla="*/ 80 h 98"/>
                <a:gd name="T54" fmla="*/ 62 w 98"/>
                <a:gd name="T55" fmla="*/ 76 h 98"/>
                <a:gd name="T56" fmla="*/ 78 w 98"/>
                <a:gd name="T57" fmla="*/ 60 h 98"/>
                <a:gd name="T58" fmla="*/ 80 w 98"/>
                <a:gd name="T59" fmla="*/ 48 h 98"/>
                <a:gd name="T60" fmla="*/ 80 w 98"/>
                <a:gd name="T61" fmla="*/ 42 h 98"/>
                <a:gd name="T62" fmla="*/ 70 w 98"/>
                <a:gd name="T63" fmla="*/ 26 h 98"/>
                <a:gd name="T64" fmla="*/ 56 w 98"/>
                <a:gd name="T65" fmla="*/ 18 h 98"/>
                <a:gd name="T66" fmla="*/ 50 w 98"/>
                <a:gd name="T67" fmla="*/ 1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8" h="98">
                  <a:moveTo>
                    <a:pt x="50" y="98"/>
                  </a:moveTo>
                  <a:lnTo>
                    <a:pt x="50" y="98"/>
                  </a:lnTo>
                  <a:lnTo>
                    <a:pt x="40" y="96"/>
                  </a:lnTo>
                  <a:lnTo>
                    <a:pt x="30" y="94"/>
                  </a:lnTo>
                  <a:lnTo>
                    <a:pt x="22" y="88"/>
                  </a:lnTo>
                  <a:lnTo>
                    <a:pt x="14" y="82"/>
                  </a:lnTo>
                  <a:lnTo>
                    <a:pt x="8" y="76"/>
                  </a:lnTo>
                  <a:lnTo>
                    <a:pt x="4" y="68"/>
                  </a:lnTo>
                  <a:lnTo>
                    <a:pt x="2" y="58"/>
                  </a:lnTo>
                  <a:lnTo>
                    <a:pt x="0" y="48"/>
                  </a:lnTo>
                  <a:lnTo>
                    <a:pt x="0" y="48"/>
                  </a:lnTo>
                  <a:lnTo>
                    <a:pt x="2" y="38"/>
                  </a:lnTo>
                  <a:lnTo>
                    <a:pt x="4" y="30"/>
                  </a:lnTo>
                  <a:lnTo>
                    <a:pt x="8" y="22"/>
                  </a:lnTo>
                  <a:lnTo>
                    <a:pt x="14" y="14"/>
                  </a:lnTo>
                  <a:lnTo>
                    <a:pt x="22" y="8"/>
                  </a:lnTo>
                  <a:lnTo>
                    <a:pt x="30" y="4"/>
                  </a:lnTo>
                  <a:lnTo>
                    <a:pt x="40" y="0"/>
                  </a:lnTo>
                  <a:lnTo>
                    <a:pt x="50" y="0"/>
                  </a:lnTo>
                  <a:lnTo>
                    <a:pt x="50" y="0"/>
                  </a:lnTo>
                  <a:lnTo>
                    <a:pt x="58" y="0"/>
                  </a:lnTo>
                  <a:lnTo>
                    <a:pt x="68" y="4"/>
                  </a:lnTo>
                  <a:lnTo>
                    <a:pt x="76" y="8"/>
                  </a:lnTo>
                  <a:lnTo>
                    <a:pt x="84" y="14"/>
                  </a:lnTo>
                  <a:lnTo>
                    <a:pt x="90" y="22"/>
                  </a:lnTo>
                  <a:lnTo>
                    <a:pt x="94" y="30"/>
                  </a:lnTo>
                  <a:lnTo>
                    <a:pt x="96" y="38"/>
                  </a:lnTo>
                  <a:lnTo>
                    <a:pt x="98" y="48"/>
                  </a:lnTo>
                  <a:lnTo>
                    <a:pt x="98" y="48"/>
                  </a:lnTo>
                  <a:lnTo>
                    <a:pt x="96" y="58"/>
                  </a:lnTo>
                  <a:lnTo>
                    <a:pt x="94" y="68"/>
                  </a:lnTo>
                  <a:lnTo>
                    <a:pt x="90" y="76"/>
                  </a:lnTo>
                  <a:lnTo>
                    <a:pt x="84" y="82"/>
                  </a:lnTo>
                  <a:lnTo>
                    <a:pt x="76" y="88"/>
                  </a:lnTo>
                  <a:lnTo>
                    <a:pt x="68" y="94"/>
                  </a:lnTo>
                  <a:lnTo>
                    <a:pt x="58" y="96"/>
                  </a:lnTo>
                  <a:lnTo>
                    <a:pt x="50" y="98"/>
                  </a:lnTo>
                  <a:lnTo>
                    <a:pt x="50" y="98"/>
                  </a:lnTo>
                  <a:close/>
                  <a:moveTo>
                    <a:pt x="50" y="18"/>
                  </a:moveTo>
                  <a:lnTo>
                    <a:pt x="50" y="18"/>
                  </a:lnTo>
                  <a:lnTo>
                    <a:pt x="42" y="18"/>
                  </a:lnTo>
                  <a:lnTo>
                    <a:pt x="38" y="20"/>
                  </a:lnTo>
                  <a:lnTo>
                    <a:pt x="28" y="26"/>
                  </a:lnTo>
                  <a:lnTo>
                    <a:pt x="20" y="36"/>
                  </a:lnTo>
                  <a:lnTo>
                    <a:pt x="20" y="42"/>
                  </a:lnTo>
                  <a:lnTo>
                    <a:pt x="18" y="48"/>
                  </a:lnTo>
                  <a:lnTo>
                    <a:pt x="18" y="48"/>
                  </a:lnTo>
                  <a:lnTo>
                    <a:pt x="20" y="54"/>
                  </a:lnTo>
                  <a:lnTo>
                    <a:pt x="20" y="60"/>
                  </a:lnTo>
                  <a:lnTo>
                    <a:pt x="28" y="70"/>
                  </a:lnTo>
                  <a:lnTo>
                    <a:pt x="38" y="76"/>
                  </a:lnTo>
                  <a:lnTo>
                    <a:pt x="42" y="78"/>
                  </a:lnTo>
                  <a:lnTo>
                    <a:pt x="50" y="80"/>
                  </a:lnTo>
                  <a:lnTo>
                    <a:pt x="50" y="80"/>
                  </a:lnTo>
                  <a:lnTo>
                    <a:pt x="56" y="78"/>
                  </a:lnTo>
                  <a:lnTo>
                    <a:pt x="62" y="76"/>
                  </a:lnTo>
                  <a:lnTo>
                    <a:pt x="70" y="70"/>
                  </a:lnTo>
                  <a:lnTo>
                    <a:pt x="78" y="60"/>
                  </a:lnTo>
                  <a:lnTo>
                    <a:pt x="80" y="54"/>
                  </a:lnTo>
                  <a:lnTo>
                    <a:pt x="80" y="48"/>
                  </a:lnTo>
                  <a:lnTo>
                    <a:pt x="80" y="48"/>
                  </a:lnTo>
                  <a:lnTo>
                    <a:pt x="80" y="42"/>
                  </a:lnTo>
                  <a:lnTo>
                    <a:pt x="78" y="36"/>
                  </a:lnTo>
                  <a:lnTo>
                    <a:pt x="70" y="26"/>
                  </a:lnTo>
                  <a:lnTo>
                    <a:pt x="62" y="20"/>
                  </a:lnTo>
                  <a:lnTo>
                    <a:pt x="56" y="18"/>
                  </a:lnTo>
                  <a:lnTo>
                    <a:pt x="50" y="18"/>
                  </a:lnTo>
                  <a:lnTo>
                    <a:pt x="50" y="18"/>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46" name="Freeform 155">
              <a:extLst>
                <a:ext uri="{FF2B5EF4-FFF2-40B4-BE49-F238E27FC236}">
                  <a16:creationId xmlns:a16="http://schemas.microsoft.com/office/drawing/2014/main" id="{7B40BC28-BE23-F7F4-C6AA-EF2DD2E0E26A}"/>
                </a:ext>
              </a:extLst>
            </p:cNvPr>
            <p:cNvSpPr>
              <a:spLocks/>
            </p:cNvSpPr>
            <p:nvPr/>
          </p:nvSpPr>
          <p:spPr bwMode="auto">
            <a:xfrm>
              <a:off x="5157" y="3354"/>
              <a:ext cx="88" cy="86"/>
            </a:xfrm>
            <a:custGeom>
              <a:avLst/>
              <a:gdLst>
                <a:gd name="T0" fmla="*/ 74 w 88"/>
                <a:gd name="T1" fmla="*/ 86 h 86"/>
                <a:gd name="T2" fmla="*/ 0 w 88"/>
                <a:gd name="T3" fmla="*/ 12 h 86"/>
                <a:gd name="T4" fmla="*/ 14 w 88"/>
                <a:gd name="T5" fmla="*/ 0 h 86"/>
                <a:gd name="T6" fmla="*/ 88 w 88"/>
                <a:gd name="T7" fmla="*/ 74 h 86"/>
                <a:gd name="T8" fmla="*/ 74 w 88"/>
                <a:gd name="T9" fmla="*/ 86 h 86"/>
              </a:gdLst>
              <a:ahLst/>
              <a:cxnLst>
                <a:cxn ang="0">
                  <a:pos x="T0" y="T1"/>
                </a:cxn>
                <a:cxn ang="0">
                  <a:pos x="T2" y="T3"/>
                </a:cxn>
                <a:cxn ang="0">
                  <a:pos x="T4" y="T5"/>
                </a:cxn>
                <a:cxn ang="0">
                  <a:pos x="T6" y="T7"/>
                </a:cxn>
                <a:cxn ang="0">
                  <a:pos x="T8" y="T9"/>
                </a:cxn>
              </a:cxnLst>
              <a:rect l="0" t="0" r="r" b="b"/>
              <a:pathLst>
                <a:path w="88" h="86">
                  <a:moveTo>
                    <a:pt x="74" y="86"/>
                  </a:moveTo>
                  <a:lnTo>
                    <a:pt x="0" y="12"/>
                  </a:lnTo>
                  <a:lnTo>
                    <a:pt x="14" y="0"/>
                  </a:lnTo>
                  <a:lnTo>
                    <a:pt x="88" y="74"/>
                  </a:lnTo>
                  <a:lnTo>
                    <a:pt x="74" y="86"/>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47" name="Freeform 156">
              <a:extLst>
                <a:ext uri="{FF2B5EF4-FFF2-40B4-BE49-F238E27FC236}">
                  <a16:creationId xmlns:a16="http://schemas.microsoft.com/office/drawing/2014/main" id="{77CFE6D2-6D7D-8B4B-24A9-8FD526B791D6}"/>
                </a:ext>
              </a:extLst>
            </p:cNvPr>
            <p:cNvSpPr>
              <a:spLocks/>
            </p:cNvSpPr>
            <p:nvPr/>
          </p:nvSpPr>
          <p:spPr bwMode="auto">
            <a:xfrm>
              <a:off x="5157" y="3354"/>
              <a:ext cx="88" cy="86"/>
            </a:xfrm>
            <a:custGeom>
              <a:avLst/>
              <a:gdLst>
                <a:gd name="T0" fmla="*/ 14 w 88"/>
                <a:gd name="T1" fmla="*/ 86 h 86"/>
                <a:gd name="T2" fmla="*/ 0 w 88"/>
                <a:gd name="T3" fmla="*/ 74 h 86"/>
                <a:gd name="T4" fmla="*/ 74 w 88"/>
                <a:gd name="T5" fmla="*/ 0 h 86"/>
                <a:gd name="T6" fmla="*/ 88 w 88"/>
                <a:gd name="T7" fmla="*/ 12 h 86"/>
                <a:gd name="T8" fmla="*/ 14 w 88"/>
                <a:gd name="T9" fmla="*/ 86 h 86"/>
              </a:gdLst>
              <a:ahLst/>
              <a:cxnLst>
                <a:cxn ang="0">
                  <a:pos x="T0" y="T1"/>
                </a:cxn>
                <a:cxn ang="0">
                  <a:pos x="T2" y="T3"/>
                </a:cxn>
                <a:cxn ang="0">
                  <a:pos x="T4" y="T5"/>
                </a:cxn>
                <a:cxn ang="0">
                  <a:pos x="T6" y="T7"/>
                </a:cxn>
                <a:cxn ang="0">
                  <a:pos x="T8" y="T9"/>
                </a:cxn>
              </a:cxnLst>
              <a:rect l="0" t="0" r="r" b="b"/>
              <a:pathLst>
                <a:path w="88" h="86">
                  <a:moveTo>
                    <a:pt x="14" y="86"/>
                  </a:moveTo>
                  <a:lnTo>
                    <a:pt x="0" y="74"/>
                  </a:lnTo>
                  <a:lnTo>
                    <a:pt x="74" y="0"/>
                  </a:lnTo>
                  <a:lnTo>
                    <a:pt x="88" y="12"/>
                  </a:lnTo>
                  <a:lnTo>
                    <a:pt x="14" y="86"/>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48" name="Freeform 157">
              <a:extLst>
                <a:ext uri="{FF2B5EF4-FFF2-40B4-BE49-F238E27FC236}">
                  <a16:creationId xmlns:a16="http://schemas.microsoft.com/office/drawing/2014/main" id="{3149A29F-6158-2863-B586-A92961C8147C}"/>
                </a:ext>
              </a:extLst>
            </p:cNvPr>
            <p:cNvSpPr>
              <a:spLocks/>
            </p:cNvSpPr>
            <p:nvPr/>
          </p:nvSpPr>
          <p:spPr bwMode="auto">
            <a:xfrm>
              <a:off x="5043" y="3108"/>
              <a:ext cx="106" cy="288"/>
            </a:xfrm>
            <a:custGeom>
              <a:avLst/>
              <a:gdLst>
                <a:gd name="T0" fmla="*/ 18 w 106"/>
                <a:gd name="T1" fmla="*/ 288 h 288"/>
                <a:gd name="T2" fmla="*/ 0 w 106"/>
                <a:gd name="T3" fmla="*/ 288 h 288"/>
                <a:gd name="T4" fmla="*/ 0 w 106"/>
                <a:gd name="T5" fmla="*/ 140 h 288"/>
                <a:gd name="T6" fmla="*/ 88 w 106"/>
                <a:gd name="T7" fmla="*/ 140 h 288"/>
                <a:gd name="T8" fmla="*/ 88 w 106"/>
                <a:gd name="T9" fmla="*/ 0 h 288"/>
                <a:gd name="T10" fmla="*/ 106 w 106"/>
                <a:gd name="T11" fmla="*/ 0 h 288"/>
                <a:gd name="T12" fmla="*/ 106 w 106"/>
                <a:gd name="T13" fmla="*/ 158 h 288"/>
                <a:gd name="T14" fmla="*/ 18 w 106"/>
                <a:gd name="T15" fmla="*/ 158 h 288"/>
                <a:gd name="T16" fmla="*/ 18 w 106"/>
                <a:gd name="T17" fmla="*/ 28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288">
                  <a:moveTo>
                    <a:pt x="18" y="288"/>
                  </a:moveTo>
                  <a:lnTo>
                    <a:pt x="0" y="288"/>
                  </a:lnTo>
                  <a:lnTo>
                    <a:pt x="0" y="140"/>
                  </a:lnTo>
                  <a:lnTo>
                    <a:pt x="88" y="140"/>
                  </a:lnTo>
                  <a:lnTo>
                    <a:pt x="88" y="0"/>
                  </a:lnTo>
                  <a:lnTo>
                    <a:pt x="106" y="0"/>
                  </a:lnTo>
                  <a:lnTo>
                    <a:pt x="106" y="158"/>
                  </a:lnTo>
                  <a:lnTo>
                    <a:pt x="18" y="158"/>
                  </a:lnTo>
                  <a:lnTo>
                    <a:pt x="18" y="288"/>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49" name="Freeform 158">
              <a:extLst>
                <a:ext uri="{FF2B5EF4-FFF2-40B4-BE49-F238E27FC236}">
                  <a16:creationId xmlns:a16="http://schemas.microsoft.com/office/drawing/2014/main" id="{7127C343-5427-12A7-A025-572386F737CA}"/>
                </a:ext>
              </a:extLst>
            </p:cNvPr>
            <p:cNvSpPr>
              <a:spLocks/>
            </p:cNvSpPr>
            <p:nvPr/>
          </p:nvSpPr>
          <p:spPr bwMode="auto">
            <a:xfrm>
              <a:off x="5097" y="3084"/>
              <a:ext cx="86" cy="56"/>
            </a:xfrm>
            <a:custGeom>
              <a:avLst/>
              <a:gdLst>
                <a:gd name="T0" fmla="*/ 12 w 86"/>
                <a:gd name="T1" fmla="*/ 56 h 56"/>
                <a:gd name="T2" fmla="*/ 0 w 86"/>
                <a:gd name="T3" fmla="*/ 42 h 56"/>
                <a:gd name="T4" fmla="*/ 44 w 86"/>
                <a:gd name="T5" fmla="*/ 0 h 56"/>
                <a:gd name="T6" fmla="*/ 86 w 86"/>
                <a:gd name="T7" fmla="*/ 42 h 56"/>
                <a:gd name="T8" fmla="*/ 74 w 86"/>
                <a:gd name="T9" fmla="*/ 56 h 56"/>
                <a:gd name="T10" fmla="*/ 44 w 86"/>
                <a:gd name="T11" fmla="*/ 26 h 56"/>
                <a:gd name="T12" fmla="*/ 12 w 86"/>
                <a:gd name="T13" fmla="*/ 56 h 56"/>
              </a:gdLst>
              <a:ahLst/>
              <a:cxnLst>
                <a:cxn ang="0">
                  <a:pos x="T0" y="T1"/>
                </a:cxn>
                <a:cxn ang="0">
                  <a:pos x="T2" y="T3"/>
                </a:cxn>
                <a:cxn ang="0">
                  <a:pos x="T4" y="T5"/>
                </a:cxn>
                <a:cxn ang="0">
                  <a:pos x="T6" y="T7"/>
                </a:cxn>
                <a:cxn ang="0">
                  <a:pos x="T8" y="T9"/>
                </a:cxn>
                <a:cxn ang="0">
                  <a:pos x="T10" y="T11"/>
                </a:cxn>
                <a:cxn ang="0">
                  <a:pos x="T12" y="T13"/>
                </a:cxn>
              </a:cxnLst>
              <a:rect l="0" t="0" r="r" b="b"/>
              <a:pathLst>
                <a:path w="86" h="56">
                  <a:moveTo>
                    <a:pt x="12" y="56"/>
                  </a:moveTo>
                  <a:lnTo>
                    <a:pt x="0" y="42"/>
                  </a:lnTo>
                  <a:lnTo>
                    <a:pt x="44" y="0"/>
                  </a:lnTo>
                  <a:lnTo>
                    <a:pt x="86" y="42"/>
                  </a:lnTo>
                  <a:lnTo>
                    <a:pt x="74" y="56"/>
                  </a:lnTo>
                  <a:lnTo>
                    <a:pt x="44" y="26"/>
                  </a:lnTo>
                  <a:lnTo>
                    <a:pt x="12" y="56"/>
                  </a:lnTo>
                  <a:close/>
                </a:path>
              </a:pathLst>
            </a:custGeom>
            <a:grpFill/>
            <a:ln w="9525">
              <a:solidFill>
                <a:schemeClr val="bg1"/>
              </a:solid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823115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04-ECC7-2BAD-217B-CC8FA00B258B}"/>
              </a:ext>
            </a:extLst>
          </p:cNvPr>
          <p:cNvSpPr>
            <a:spLocks noGrp="1"/>
          </p:cNvSpPr>
          <p:nvPr>
            <p:ph type="title"/>
          </p:nvPr>
        </p:nvSpPr>
        <p:spPr/>
        <p:txBody>
          <a:bodyPr>
            <a:normAutofit fontScale="90000"/>
          </a:bodyPr>
          <a:lstStyle/>
          <a:p>
            <a:r>
              <a:rPr lang="en-IN" dirty="0">
                <a:latin typeface="Arial" panose="020B0604020202020204" pitchFamily="34" charset="0"/>
                <a:cs typeface="Arial" panose="020B0604020202020204" pitchFamily="34" charset="0"/>
              </a:rPr>
              <a:t>Quarterly Review of Risk Landscape and Prioritization</a:t>
            </a: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A80BAEF-A730-5A95-E81C-A5A2277D695F}"/>
              </a:ext>
            </a:extLst>
          </p:cNvPr>
          <p:cNvSpPr/>
          <p:nvPr/>
        </p:nvSpPr>
        <p:spPr>
          <a:xfrm>
            <a:off x="629281" y="2025751"/>
            <a:ext cx="10859566" cy="827389"/>
          </a:xfrm>
          <a:prstGeom prst="rect">
            <a:avLst/>
          </a:prstGeom>
          <a:solidFill>
            <a:srgbClr val="0E3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5" name="Rectangle 4">
            <a:extLst>
              <a:ext uri="{FF2B5EF4-FFF2-40B4-BE49-F238E27FC236}">
                <a16:creationId xmlns:a16="http://schemas.microsoft.com/office/drawing/2014/main" id="{EDDD814D-6F21-622A-61CD-77FBEC0B4DD8}"/>
              </a:ext>
            </a:extLst>
          </p:cNvPr>
          <p:cNvSpPr/>
          <p:nvPr/>
        </p:nvSpPr>
        <p:spPr>
          <a:xfrm>
            <a:off x="629281" y="2950358"/>
            <a:ext cx="10859566" cy="8273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6" name="Rectangle 5">
            <a:extLst>
              <a:ext uri="{FF2B5EF4-FFF2-40B4-BE49-F238E27FC236}">
                <a16:creationId xmlns:a16="http://schemas.microsoft.com/office/drawing/2014/main" id="{FCF803D9-A075-B620-01DB-EDBC1475F6AE}"/>
              </a:ext>
            </a:extLst>
          </p:cNvPr>
          <p:cNvSpPr/>
          <p:nvPr/>
        </p:nvSpPr>
        <p:spPr>
          <a:xfrm>
            <a:off x="629281" y="3874965"/>
            <a:ext cx="10859566" cy="827389"/>
          </a:xfrm>
          <a:prstGeom prst="rect">
            <a:avLst/>
          </a:prstGeom>
          <a:solidFill>
            <a:srgbClr val="792E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cxnSp>
        <p:nvCxnSpPr>
          <p:cNvPr id="8" name="Straight Connector 7">
            <a:extLst>
              <a:ext uri="{FF2B5EF4-FFF2-40B4-BE49-F238E27FC236}">
                <a16:creationId xmlns:a16="http://schemas.microsoft.com/office/drawing/2014/main" id="{F713499F-1C6D-3062-3AE0-52EE3B97EC5D}"/>
              </a:ext>
            </a:extLst>
          </p:cNvPr>
          <p:cNvCxnSpPr/>
          <p:nvPr/>
        </p:nvCxnSpPr>
        <p:spPr>
          <a:xfrm>
            <a:off x="1849015" y="2025751"/>
            <a:ext cx="0" cy="82738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CD1351C2-75FF-044C-F3F8-70C51670E6C0}"/>
              </a:ext>
            </a:extLst>
          </p:cNvPr>
          <p:cNvSpPr/>
          <p:nvPr/>
        </p:nvSpPr>
        <p:spPr>
          <a:xfrm>
            <a:off x="1056725" y="2844632"/>
            <a:ext cx="384722" cy="830997"/>
          </a:xfrm>
          <a:prstGeom prst="rect">
            <a:avLst/>
          </a:prstGeom>
        </p:spPr>
        <p:txBody>
          <a:bodyPr wrap="none" lIns="0" tIns="0" rIns="0" bIns="0" anchor="ctr">
            <a:spAutoFit/>
          </a:bodyPr>
          <a:lstStyle/>
          <a:p>
            <a:pPr algn="ctr"/>
            <a:r>
              <a:rPr lang="en-US" sz="5400" dirty="0">
                <a:solidFill>
                  <a:schemeClr val="bg1"/>
                </a:solidFill>
                <a:latin typeface="Arial" panose="020B0604020202020204" pitchFamily="34" charset="0"/>
                <a:cs typeface="Arial" panose="020B0604020202020204" pitchFamily="34" charset="0"/>
              </a:rPr>
              <a:t>2</a:t>
            </a:r>
          </a:p>
        </p:txBody>
      </p:sp>
      <p:cxnSp>
        <p:nvCxnSpPr>
          <p:cNvPr id="10" name="Straight Connector 9">
            <a:extLst>
              <a:ext uri="{FF2B5EF4-FFF2-40B4-BE49-F238E27FC236}">
                <a16:creationId xmlns:a16="http://schemas.microsoft.com/office/drawing/2014/main" id="{50E48600-A426-874A-05B2-A2F627B164D1}"/>
              </a:ext>
            </a:extLst>
          </p:cNvPr>
          <p:cNvCxnSpPr/>
          <p:nvPr/>
        </p:nvCxnSpPr>
        <p:spPr>
          <a:xfrm>
            <a:off x="1849015" y="2950358"/>
            <a:ext cx="0" cy="82738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AAF8514-64B7-F3AC-7517-9139F02FED77}"/>
              </a:ext>
            </a:extLst>
          </p:cNvPr>
          <p:cNvCxnSpPr/>
          <p:nvPr/>
        </p:nvCxnSpPr>
        <p:spPr>
          <a:xfrm>
            <a:off x="1849015" y="3874965"/>
            <a:ext cx="0" cy="82738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FBA22808-7E2A-54EC-FE59-4B7DA6F950A9}"/>
              </a:ext>
            </a:extLst>
          </p:cNvPr>
          <p:cNvSpPr/>
          <p:nvPr/>
        </p:nvSpPr>
        <p:spPr>
          <a:xfrm>
            <a:off x="1056727" y="3778800"/>
            <a:ext cx="384722" cy="830997"/>
          </a:xfrm>
          <a:prstGeom prst="rect">
            <a:avLst/>
          </a:prstGeom>
        </p:spPr>
        <p:txBody>
          <a:bodyPr wrap="none" lIns="0" tIns="0" rIns="0" bIns="0" anchor="ctr">
            <a:spAutoFit/>
          </a:bodyPr>
          <a:lstStyle/>
          <a:p>
            <a:pPr algn="ctr"/>
            <a:r>
              <a:rPr lang="en-US" sz="5400" dirty="0">
                <a:solidFill>
                  <a:schemeClr val="bg1"/>
                </a:solidFill>
                <a:latin typeface="Arial" panose="020B0604020202020204" pitchFamily="34" charset="0"/>
                <a:cs typeface="Arial" panose="020B0604020202020204" pitchFamily="34" charset="0"/>
              </a:rPr>
              <a:t>3</a:t>
            </a:r>
          </a:p>
        </p:txBody>
      </p:sp>
      <p:sp>
        <p:nvSpPr>
          <p:cNvPr id="15" name="Rectangle 14">
            <a:extLst>
              <a:ext uri="{FF2B5EF4-FFF2-40B4-BE49-F238E27FC236}">
                <a16:creationId xmlns:a16="http://schemas.microsoft.com/office/drawing/2014/main" id="{E2FE7783-AB74-6284-6D94-FE434658F944}"/>
              </a:ext>
            </a:extLst>
          </p:cNvPr>
          <p:cNvSpPr/>
          <p:nvPr/>
        </p:nvSpPr>
        <p:spPr>
          <a:xfrm>
            <a:off x="1056727" y="1928128"/>
            <a:ext cx="384722" cy="830997"/>
          </a:xfrm>
          <a:prstGeom prst="rect">
            <a:avLst/>
          </a:prstGeom>
        </p:spPr>
        <p:txBody>
          <a:bodyPr wrap="none" lIns="0" tIns="0" rIns="0" bIns="0" anchor="ctr">
            <a:spAutoFit/>
          </a:bodyPr>
          <a:lstStyle/>
          <a:p>
            <a:pPr algn="ctr"/>
            <a:r>
              <a:rPr lang="en-US" sz="5400" dirty="0">
                <a:solidFill>
                  <a:schemeClr val="bg1"/>
                </a:solidFill>
                <a:latin typeface="Arial" panose="020B0604020202020204" pitchFamily="34" charset="0"/>
                <a:cs typeface="Arial" panose="020B0604020202020204" pitchFamily="34" charset="0"/>
              </a:rPr>
              <a:t>1</a:t>
            </a:r>
          </a:p>
        </p:txBody>
      </p:sp>
      <p:sp>
        <p:nvSpPr>
          <p:cNvPr id="16" name="Rectangle 15">
            <a:extLst>
              <a:ext uri="{FF2B5EF4-FFF2-40B4-BE49-F238E27FC236}">
                <a16:creationId xmlns:a16="http://schemas.microsoft.com/office/drawing/2014/main" id="{41311E77-9F36-E696-736B-7C45701060C2}"/>
              </a:ext>
            </a:extLst>
          </p:cNvPr>
          <p:cNvSpPr/>
          <p:nvPr/>
        </p:nvSpPr>
        <p:spPr>
          <a:xfrm>
            <a:off x="1981906" y="2108123"/>
            <a:ext cx="7932038" cy="677108"/>
          </a:xfrm>
          <a:prstGeom prst="rect">
            <a:avLst/>
          </a:prstGeom>
        </p:spPr>
        <p:txBody>
          <a:bodyPr wrap="square" lIns="0" tIns="0" rIns="0" bIns="0" anchor="ctr">
            <a:spAutoFit/>
          </a:bodyPr>
          <a:lstStyle/>
          <a:p>
            <a:pPr fontAlgn="auto">
              <a:spcBef>
                <a:spcPts val="0"/>
              </a:spcBef>
              <a:spcAft>
                <a:spcPts val="0"/>
              </a:spcAft>
            </a:pPr>
            <a:r>
              <a:rPr lang="en-IN" sz="1600" b="1" dirty="0">
                <a:solidFill>
                  <a:schemeClr val="bg1"/>
                </a:solidFill>
                <a:latin typeface="Arial" panose="020B0604020202020204" pitchFamily="34" charset="0"/>
                <a:cs typeface="Arial" panose="020B0604020202020204" pitchFamily="34" charset="0"/>
              </a:rPr>
              <a:t>Key Risks </a:t>
            </a:r>
          </a:p>
          <a:p>
            <a:pPr fontAlgn="auto">
              <a:spcBef>
                <a:spcPts val="0"/>
              </a:spcBef>
              <a:spcAft>
                <a:spcPts val="0"/>
              </a:spcAft>
            </a:pPr>
            <a:r>
              <a:rPr lang="en-IN" sz="1400" dirty="0">
                <a:solidFill>
                  <a:schemeClr val="bg1"/>
                </a:solidFill>
                <a:latin typeface="Arial" panose="020B0604020202020204" pitchFamily="34" charset="0"/>
                <a:cs typeface="Arial" panose="020B0604020202020204" pitchFamily="34" charset="0"/>
              </a:rPr>
              <a:t>The quarterly review of the risk landscape ensures that our risk register is up-to-date, reflecting the dynamic nature of our operating environment and emerging threats. </a:t>
            </a:r>
            <a:endParaRPr lang="en-US" sz="1400" dirty="0">
              <a:solidFill>
                <a:schemeClr val="bg1"/>
              </a:solidFill>
              <a:latin typeface="Arial" panose="020B0604020202020204" pitchFamily="34" charset="0"/>
              <a:cs typeface="Arial" panose="020B0604020202020204" pitchFamily="34" charset="0"/>
            </a:endParaRPr>
          </a:p>
        </p:txBody>
      </p:sp>
      <p:cxnSp>
        <p:nvCxnSpPr>
          <p:cNvPr id="17" name="Straight Connector 16">
            <a:extLst>
              <a:ext uri="{FF2B5EF4-FFF2-40B4-BE49-F238E27FC236}">
                <a16:creationId xmlns:a16="http://schemas.microsoft.com/office/drawing/2014/main" id="{2CF2D5D4-87CC-7A4B-821C-DEE39543B599}"/>
              </a:ext>
            </a:extLst>
          </p:cNvPr>
          <p:cNvCxnSpPr/>
          <p:nvPr/>
        </p:nvCxnSpPr>
        <p:spPr>
          <a:xfrm>
            <a:off x="10210093" y="2025751"/>
            <a:ext cx="0" cy="82738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4B45450-5133-AF69-80C5-A7B00B14291D}"/>
              </a:ext>
            </a:extLst>
          </p:cNvPr>
          <p:cNvCxnSpPr/>
          <p:nvPr/>
        </p:nvCxnSpPr>
        <p:spPr>
          <a:xfrm>
            <a:off x="10210093" y="2950358"/>
            <a:ext cx="0" cy="82738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A92D488-A14A-135A-1B8F-A5997C951FCD}"/>
              </a:ext>
            </a:extLst>
          </p:cNvPr>
          <p:cNvCxnSpPr/>
          <p:nvPr/>
        </p:nvCxnSpPr>
        <p:spPr>
          <a:xfrm>
            <a:off x="10210093" y="3874965"/>
            <a:ext cx="0" cy="82738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C39D9F94-9CF9-929F-330F-57E826F1C40B}"/>
              </a:ext>
            </a:extLst>
          </p:cNvPr>
          <p:cNvSpPr/>
          <p:nvPr/>
        </p:nvSpPr>
        <p:spPr>
          <a:xfrm>
            <a:off x="1981906" y="3019022"/>
            <a:ext cx="7932038" cy="677108"/>
          </a:xfrm>
          <a:prstGeom prst="rect">
            <a:avLst/>
          </a:prstGeom>
        </p:spPr>
        <p:txBody>
          <a:bodyPr wrap="square" lIns="0" tIns="0" rIns="0" bIns="0" anchor="ctr">
            <a:spAutoFit/>
          </a:bodyPr>
          <a:lstStyle/>
          <a:p>
            <a:pPr fontAlgn="auto">
              <a:spcBef>
                <a:spcPts val="0"/>
              </a:spcBef>
              <a:spcAft>
                <a:spcPts val="0"/>
              </a:spcAft>
            </a:pPr>
            <a:r>
              <a:rPr lang="en-IN" sz="1600" b="1" dirty="0">
                <a:solidFill>
                  <a:schemeClr val="bg1"/>
                </a:solidFill>
                <a:latin typeface="Arial" panose="020B0604020202020204" pitchFamily="34" charset="0"/>
                <a:cs typeface="Arial" panose="020B0604020202020204" pitchFamily="34" charset="0"/>
              </a:rPr>
              <a:t>Prioritization Criteria</a:t>
            </a:r>
          </a:p>
          <a:p>
            <a:pPr fontAlgn="auto">
              <a:spcBef>
                <a:spcPts val="0"/>
              </a:spcBef>
              <a:spcAft>
                <a:spcPts val="0"/>
              </a:spcAft>
            </a:pPr>
            <a:r>
              <a:rPr lang="en-IN" sz="1400" dirty="0">
                <a:solidFill>
                  <a:schemeClr val="bg1"/>
                </a:solidFill>
                <a:latin typeface="Arial" panose="020B0604020202020204" pitchFamily="34" charset="0"/>
                <a:cs typeface="Arial" panose="020B0604020202020204" pitchFamily="34" charset="0"/>
              </a:rPr>
              <a:t>Prioritization of risks is a critical step that allows us to allocate resources effectively and focus on areas with the greatest potential impact on our utility.  </a:t>
            </a:r>
            <a:endParaRPr lang="en-US" sz="1400" dirty="0">
              <a:solidFill>
                <a:schemeClr val="bg1"/>
              </a:solidFill>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6CC58F21-4640-E264-30EB-B0C956AB87A9}"/>
              </a:ext>
            </a:extLst>
          </p:cNvPr>
          <p:cNvSpPr/>
          <p:nvPr/>
        </p:nvSpPr>
        <p:spPr>
          <a:xfrm>
            <a:off x="2010161" y="3924860"/>
            <a:ext cx="7932038" cy="677108"/>
          </a:xfrm>
          <a:prstGeom prst="rect">
            <a:avLst/>
          </a:prstGeom>
        </p:spPr>
        <p:txBody>
          <a:bodyPr wrap="square" lIns="0" tIns="0" rIns="0" bIns="0" anchor="ctr">
            <a:spAutoFit/>
          </a:bodyPr>
          <a:lstStyle/>
          <a:p>
            <a:pPr fontAlgn="auto">
              <a:spcBef>
                <a:spcPts val="0"/>
              </a:spcBef>
              <a:spcAft>
                <a:spcPts val="0"/>
              </a:spcAft>
            </a:pPr>
            <a:r>
              <a:rPr lang="en-IN" sz="1600" b="1" dirty="0">
                <a:solidFill>
                  <a:schemeClr val="bg1"/>
                </a:solidFill>
                <a:latin typeface="Arial" panose="020B0604020202020204" pitchFamily="34" charset="0"/>
                <a:cs typeface="Arial" panose="020B0604020202020204" pitchFamily="34" charset="0"/>
              </a:rPr>
              <a:t>Changes Since Last Update</a:t>
            </a:r>
          </a:p>
          <a:p>
            <a:pPr fontAlgn="auto">
              <a:spcBef>
                <a:spcPts val="0"/>
              </a:spcBef>
              <a:spcAft>
                <a:spcPts val="0"/>
              </a:spcAft>
            </a:pPr>
            <a:r>
              <a:rPr lang="en-IN" sz="1400" dirty="0">
                <a:solidFill>
                  <a:schemeClr val="bg1"/>
                </a:solidFill>
                <a:latin typeface="Arial" panose="020B0604020202020204" pitchFamily="34" charset="0"/>
                <a:cs typeface="Arial" panose="020B0604020202020204" pitchFamily="34" charset="0"/>
              </a:rPr>
              <a:t>By keeping the board informed of significant changes in our risk profile, we maintain transparency and enable strategic oversight of our risk management activities. </a:t>
            </a:r>
            <a:endParaRPr lang="en-US" sz="1400" dirty="0">
              <a:solidFill>
                <a:schemeClr val="bg1"/>
              </a:solidFill>
              <a:latin typeface="Arial" panose="020B0604020202020204" pitchFamily="34" charset="0"/>
              <a:cs typeface="Arial" panose="020B0604020202020204" pitchFamily="34" charset="0"/>
            </a:endParaRPr>
          </a:p>
        </p:txBody>
      </p:sp>
      <p:pic>
        <p:nvPicPr>
          <p:cNvPr id="43" name="Graphic 42" descr="Settings with solid fill">
            <a:extLst>
              <a:ext uri="{FF2B5EF4-FFF2-40B4-BE49-F238E27FC236}">
                <a16:creationId xmlns:a16="http://schemas.microsoft.com/office/drawing/2014/main" id="{B30526F0-8834-8226-5284-99E96C4C92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475704" y="3036559"/>
            <a:ext cx="659571" cy="659571"/>
          </a:xfrm>
          <a:prstGeom prst="rect">
            <a:avLst/>
          </a:prstGeom>
        </p:spPr>
      </p:pic>
      <p:sp>
        <p:nvSpPr>
          <p:cNvPr id="3" name="AutoShape 2" descr="Risk Icon PNG Images, Vectors Free Download - Pngtree">
            <a:extLst>
              <a:ext uri="{FF2B5EF4-FFF2-40B4-BE49-F238E27FC236}">
                <a16:creationId xmlns:a16="http://schemas.microsoft.com/office/drawing/2014/main" id="{33DB705C-DAE0-5D01-0174-4BB06C17D6A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2054" name="Picture 6" descr="Risk Icon PNG Images, Vectors Free Download - Pngtree">
            <a:extLst>
              <a:ext uri="{FF2B5EF4-FFF2-40B4-BE49-F238E27FC236}">
                <a16:creationId xmlns:a16="http://schemas.microsoft.com/office/drawing/2014/main" id="{EEF210B2-3948-78B3-2ECB-6B280E120947}"/>
              </a:ext>
            </a:extLst>
          </p:cNvPr>
          <p:cNvPicPr>
            <a:picLocks noChangeAspect="1" noChangeArrowheads="1"/>
          </p:cNvPicPr>
          <p:nvPr/>
        </p:nvPicPr>
        <p:blipFill>
          <a:blip r:embed="rId5">
            <a:lum bright="70000" contrast="-70000"/>
            <a:extLst>
              <a:ext uri="{BEBA8EAE-BF5A-486C-A8C5-ECC9F3942E4B}">
                <a14:imgProps xmlns:a14="http://schemas.microsoft.com/office/drawing/2010/main">
                  <a14:imgLayer r:embed="rId6">
                    <a14:imgEffect>
                      <a14:backgroundRemoval t="10000" b="90000" l="10000" r="90000">
                        <a14:foregroundMark x1="31111" y1="18667" x2="31111" y2="18667"/>
                        <a14:foregroundMark x1="31111" y1="32000" x2="31111" y2="32000"/>
                        <a14:foregroundMark x1="28889" y1="31111" x2="28889" y2="31111"/>
                        <a14:foregroundMark x1="67111" y1="20000" x2="67111" y2="20000"/>
                        <a14:foregroundMark x1="72000" y1="29333" x2="72000" y2="29333"/>
                        <a14:foregroundMark x1="69333" y1="45778" x2="69333" y2="45778"/>
                        <a14:foregroundMark x1="28000" y1="63556" x2="28000" y2="63556"/>
                        <a14:foregroundMark x1="30667" y1="66667" x2="30667" y2="66667"/>
                        <a14:foregroundMark x1="32889" y1="75111" x2="32889" y2="75111"/>
                        <a14:foregroundMark x1="56000" y1="75556" x2="56000" y2="75556"/>
                        <a14:foregroundMark x1="78667" y1="70222" x2="78667" y2="70222"/>
                      </a14:backgroundRemoval>
                    </a14:imgEffect>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0407148" y="1978703"/>
            <a:ext cx="884644" cy="884644"/>
          </a:xfrm>
          <a:prstGeom prst="rect">
            <a:avLst/>
          </a:prstGeom>
          <a:noFill/>
          <a:extLst>
            <a:ext uri="{909E8E84-426E-40DD-AFC4-6F175D3DCCD1}">
              <a14:hiddenFill xmlns:a14="http://schemas.microsoft.com/office/drawing/2010/main">
                <a:solidFill>
                  <a:srgbClr val="FFFFFF"/>
                </a:solidFill>
              </a14:hiddenFill>
            </a:ext>
          </a:extLst>
        </p:spPr>
      </p:pic>
      <p:pic>
        <p:nvPicPr>
          <p:cNvPr id="12" name="Graphic 11" descr="Repeat with solid fill">
            <a:extLst>
              <a:ext uri="{FF2B5EF4-FFF2-40B4-BE49-F238E27FC236}">
                <a16:creationId xmlns:a16="http://schemas.microsoft.com/office/drawing/2014/main" id="{EA9CC8AC-ED5D-DBC7-6F43-13E163A7B60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475704" y="4007993"/>
            <a:ext cx="593975" cy="593975"/>
          </a:xfrm>
          <a:prstGeom prst="rect">
            <a:avLst/>
          </a:prstGeom>
        </p:spPr>
      </p:pic>
    </p:spTree>
    <p:extLst>
      <p:ext uri="{BB962C8B-B14F-4D97-AF65-F5344CB8AC3E}">
        <p14:creationId xmlns:p14="http://schemas.microsoft.com/office/powerpoint/2010/main" val="1475305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04-ECC7-2BAD-217B-CC8FA00B258B}"/>
              </a:ext>
            </a:extLst>
          </p:cNvPr>
          <p:cNvSpPr>
            <a:spLocks noGrp="1"/>
          </p:cNvSpPr>
          <p:nvPr>
            <p:ph type="title"/>
          </p:nvPr>
        </p:nvSpPr>
        <p:spPr/>
        <p:txBody>
          <a:bodyPr>
            <a:normAutofit fontScale="90000"/>
          </a:bodyPr>
          <a:lstStyle/>
          <a:p>
            <a:r>
              <a:rPr lang="en-IN" dirty="0">
                <a:latin typeface="Arial" panose="020B0604020202020204" pitchFamily="34" charset="0"/>
                <a:cs typeface="Arial" panose="020B0604020202020204" pitchFamily="34" charset="0"/>
              </a:rPr>
              <a:t>Annual Review of Risk Landscape and Prioritization</a:t>
            </a:r>
            <a:endParaRPr lang="en-US"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A80BAEF-A730-5A95-E81C-A5A2277D695F}"/>
              </a:ext>
            </a:extLst>
          </p:cNvPr>
          <p:cNvSpPr/>
          <p:nvPr/>
        </p:nvSpPr>
        <p:spPr>
          <a:xfrm>
            <a:off x="472357" y="1661408"/>
            <a:ext cx="11247286" cy="1134159"/>
          </a:xfrm>
          <a:prstGeom prst="rect">
            <a:avLst/>
          </a:prstGeom>
          <a:solidFill>
            <a:srgbClr val="0E3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5" name="Rectangle 4">
            <a:extLst>
              <a:ext uri="{FF2B5EF4-FFF2-40B4-BE49-F238E27FC236}">
                <a16:creationId xmlns:a16="http://schemas.microsoft.com/office/drawing/2014/main" id="{EDDD814D-6F21-622A-61CD-77FBEC0B4DD8}"/>
              </a:ext>
            </a:extLst>
          </p:cNvPr>
          <p:cNvSpPr/>
          <p:nvPr/>
        </p:nvSpPr>
        <p:spPr>
          <a:xfrm>
            <a:off x="472357" y="2928829"/>
            <a:ext cx="11247286" cy="11341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6" name="Rectangle 5">
            <a:extLst>
              <a:ext uri="{FF2B5EF4-FFF2-40B4-BE49-F238E27FC236}">
                <a16:creationId xmlns:a16="http://schemas.microsoft.com/office/drawing/2014/main" id="{FCF803D9-A075-B620-01DB-EDBC1475F6AE}"/>
              </a:ext>
            </a:extLst>
          </p:cNvPr>
          <p:cNvSpPr/>
          <p:nvPr/>
        </p:nvSpPr>
        <p:spPr>
          <a:xfrm>
            <a:off x="472357" y="4196251"/>
            <a:ext cx="11247286" cy="1134159"/>
          </a:xfrm>
          <a:prstGeom prst="rect">
            <a:avLst/>
          </a:prstGeom>
          <a:solidFill>
            <a:srgbClr val="792E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cxnSp>
        <p:nvCxnSpPr>
          <p:cNvPr id="8" name="Straight Connector 7">
            <a:extLst>
              <a:ext uri="{FF2B5EF4-FFF2-40B4-BE49-F238E27FC236}">
                <a16:creationId xmlns:a16="http://schemas.microsoft.com/office/drawing/2014/main" id="{F713499F-1C6D-3062-3AE0-52EE3B97EC5D}"/>
              </a:ext>
            </a:extLst>
          </p:cNvPr>
          <p:cNvCxnSpPr/>
          <p:nvPr/>
        </p:nvCxnSpPr>
        <p:spPr>
          <a:xfrm>
            <a:off x="1735639" y="1661408"/>
            <a:ext cx="0" cy="113415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CD1351C2-75FF-044C-F3F8-70C51670E6C0}"/>
              </a:ext>
            </a:extLst>
          </p:cNvPr>
          <p:cNvSpPr/>
          <p:nvPr/>
        </p:nvSpPr>
        <p:spPr>
          <a:xfrm>
            <a:off x="915062" y="2783904"/>
            <a:ext cx="398458" cy="1139104"/>
          </a:xfrm>
          <a:prstGeom prst="rect">
            <a:avLst/>
          </a:prstGeom>
        </p:spPr>
        <p:txBody>
          <a:bodyPr wrap="none" lIns="0" tIns="0" rIns="0" bIns="0" anchor="ctr">
            <a:spAutoFit/>
          </a:bodyPr>
          <a:lstStyle/>
          <a:p>
            <a:pPr algn="ctr"/>
            <a:r>
              <a:rPr lang="en-US" sz="5400" dirty="0">
                <a:solidFill>
                  <a:schemeClr val="bg1"/>
                </a:solidFill>
                <a:latin typeface="Arial" panose="020B0604020202020204" pitchFamily="34" charset="0"/>
                <a:cs typeface="Arial" panose="020B0604020202020204" pitchFamily="34" charset="0"/>
              </a:rPr>
              <a:t>2</a:t>
            </a:r>
          </a:p>
        </p:txBody>
      </p:sp>
      <p:cxnSp>
        <p:nvCxnSpPr>
          <p:cNvPr id="10" name="Straight Connector 9">
            <a:extLst>
              <a:ext uri="{FF2B5EF4-FFF2-40B4-BE49-F238E27FC236}">
                <a16:creationId xmlns:a16="http://schemas.microsoft.com/office/drawing/2014/main" id="{50E48600-A426-874A-05B2-A2F627B164D1}"/>
              </a:ext>
            </a:extLst>
          </p:cNvPr>
          <p:cNvCxnSpPr/>
          <p:nvPr/>
        </p:nvCxnSpPr>
        <p:spPr>
          <a:xfrm>
            <a:off x="1735639" y="2928829"/>
            <a:ext cx="0" cy="113415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AAF8514-64B7-F3AC-7517-9139F02FED77}"/>
              </a:ext>
            </a:extLst>
          </p:cNvPr>
          <p:cNvCxnSpPr/>
          <p:nvPr/>
        </p:nvCxnSpPr>
        <p:spPr>
          <a:xfrm>
            <a:off x="1735639" y="4196251"/>
            <a:ext cx="0" cy="113415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FBA22808-7E2A-54EC-FE59-4B7DA6F950A9}"/>
              </a:ext>
            </a:extLst>
          </p:cNvPr>
          <p:cNvSpPr/>
          <p:nvPr/>
        </p:nvSpPr>
        <p:spPr>
          <a:xfrm>
            <a:off x="915064" y="4064431"/>
            <a:ext cx="398458" cy="1139104"/>
          </a:xfrm>
          <a:prstGeom prst="rect">
            <a:avLst/>
          </a:prstGeom>
        </p:spPr>
        <p:txBody>
          <a:bodyPr wrap="none" lIns="0" tIns="0" rIns="0" bIns="0" anchor="ctr">
            <a:spAutoFit/>
          </a:bodyPr>
          <a:lstStyle/>
          <a:p>
            <a:pPr algn="ctr"/>
            <a:r>
              <a:rPr lang="en-US" sz="5400" dirty="0">
                <a:solidFill>
                  <a:schemeClr val="bg1"/>
                </a:solidFill>
                <a:latin typeface="Arial" panose="020B0604020202020204" pitchFamily="34" charset="0"/>
                <a:cs typeface="Arial" panose="020B0604020202020204" pitchFamily="34" charset="0"/>
              </a:rPr>
              <a:t>3</a:t>
            </a:r>
          </a:p>
        </p:txBody>
      </p:sp>
      <p:sp>
        <p:nvSpPr>
          <p:cNvPr id="15" name="Rectangle 14">
            <a:extLst>
              <a:ext uri="{FF2B5EF4-FFF2-40B4-BE49-F238E27FC236}">
                <a16:creationId xmlns:a16="http://schemas.microsoft.com/office/drawing/2014/main" id="{E2FE7783-AB74-6284-6D94-FE434658F944}"/>
              </a:ext>
            </a:extLst>
          </p:cNvPr>
          <p:cNvSpPr/>
          <p:nvPr/>
        </p:nvSpPr>
        <p:spPr>
          <a:xfrm>
            <a:off x="915064" y="1527589"/>
            <a:ext cx="398458" cy="1139104"/>
          </a:xfrm>
          <a:prstGeom prst="rect">
            <a:avLst/>
          </a:prstGeom>
        </p:spPr>
        <p:txBody>
          <a:bodyPr wrap="none" lIns="0" tIns="0" rIns="0" bIns="0" anchor="ctr">
            <a:spAutoFit/>
          </a:bodyPr>
          <a:lstStyle/>
          <a:p>
            <a:pPr algn="ctr"/>
            <a:r>
              <a:rPr lang="en-US" sz="5400" dirty="0">
                <a:solidFill>
                  <a:schemeClr val="bg1"/>
                </a:solidFill>
                <a:latin typeface="Arial" panose="020B0604020202020204" pitchFamily="34" charset="0"/>
                <a:cs typeface="Arial" panose="020B0604020202020204" pitchFamily="34" charset="0"/>
              </a:rPr>
              <a:t>1</a:t>
            </a:r>
          </a:p>
        </p:txBody>
      </p:sp>
      <p:sp>
        <p:nvSpPr>
          <p:cNvPr id="16" name="Rectangle 15">
            <a:extLst>
              <a:ext uri="{FF2B5EF4-FFF2-40B4-BE49-F238E27FC236}">
                <a16:creationId xmlns:a16="http://schemas.microsoft.com/office/drawing/2014/main" id="{41311E77-9F36-E696-736B-7C45701060C2}"/>
              </a:ext>
            </a:extLst>
          </p:cNvPr>
          <p:cNvSpPr/>
          <p:nvPr/>
        </p:nvSpPr>
        <p:spPr>
          <a:xfrm>
            <a:off x="1873275" y="1792124"/>
            <a:ext cx="8215236" cy="892552"/>
          </a:xfrm>
          <a:prstGeom prst="rect">
            <a:avLst/>
          </a:prstGeom>
        </p:spPr>
        <p:txBody>
          <a:bodyPr wrap="square" lIns="0" tIns="0" rIns="0" bIns="0" anchor="ctr">
            <a:spAutoFit/>
          </a:bodyPr>
          <a:lstStyle/>
          <a:p>
            <a:pPr fontAlgn="auto">
              <a:spcBef>
                <a:spcPts val="0"/>
              </a:spcBef>
              <a:spcAft>
                <a:spcPts val="0"/>
              </a:spcAft>
            </a:pPr>
            <a:r>
              <a:rPr lang="en-IN" sz="1600" b="1" dirty="0">
                <a:solidFill>
                  <a:schemeClr val="bg1"/>
                </a:solidFill>
                <a:latin typeface="Arial" panose="020B0604020202020204" pitchFamily="34" charset="0"/>
                <a:cs typeface="Arial" panose="020B0604020202020204" pitchFamily="34" charset="0"/>
              </a:rPr>
              <a:t>Monitoring and Identifying Risks</a:t>
            </a:r>
          </a:p>
          <a:p>
            <a:pPr fontAlgn="auto">
              <a:spcBef>
                <a:spcPts val="0"/>
              </a:spcBef>
              <a:spcAft>
                <a:spcPts val="0"/>
              </a:spcAft>
            </a:pPr>
            <a:r>
              <a:rPr lang="en-IN" sz="1400" dirty="0">
                <a:solidFill>
                  <a:schemeClr val="bg1"/>
                </a:solidFill>
                <a:latin typeface="Arial" panose="020B0604020202020204" pitchFamily="34" charset="0"/>
                <a:cs typeface="Arial" panose="020B0604020202020204" pitchFamily="34" charset="0"/>
              </a:rPr>
              <a:t>Over the past year, </a:t>
            </a:r>
            <a:r>
              <a:rPr lang="en-IN" sz="1400" dirty="0">
                <a:solidFill>
                  <a:srgbClr val="FF0000"/>
                </a:solidFill>
                <a:latin typeface="Arial" panose="020B0604020202020204" pitchFamily="34" charset="0"/>
                <a:cs typeface="Arial" panose="020B0604020202020204" pitchFamily="34" charset="0"/>
              </a:rPr>
              <a:t>[utility name]</a:t>
            </a:r>
            <a:r>
              <a:rPr lang="en-IN" sz="1400" dirty="0">
                <a:solidFill>
                  <a:schemeClr val="bg1"/>
                </a:solidFill>
                <a:latin typeface="Arial" panose="020B0604020202020204" pitchFamily="34" charset="0"/>
                <a:cs typeface="Arial" panose="020B0604020202020204" pitchFamily="34" charset="0"/>
              </a:rPr>
              <a:t>'s ERM team has continuously monitored the risk landscape, identifying new risks and evaluating existing ones. This ongoing process ensures that our risk register accurately reflects the current and potential future challenges that could impact our utility.</a:t>
            </a:r>
            <a:endParaRPr lang="en-US" sz="1400" dirty="0">
              <a:solidFill>
                <a:schemeClr val="bg1"/>
              </a:solidFill>
              <a:latin typeface="Arial" panose="020B0604020202020204" pitchFamily="34" charset="0"/>
              <a:cs typeface="Arial" panose="020B0604020202020204" pitchFamily="34" charset="0"/>
            </a:endParaRPr>
          </a:p>
        </p:txBody>
      </p:sp>
      <p:cxnSp>
        <p:nvCxnSpPr>
          <p:cNvPr id="17" name="Straight Connector 16">
            <a:extLst>
              <a:ext uri="{FF2B5EF4-FFF2-40B4-BE49-F238E27FC236}">
                <a16:creationId xmlns:a16="http://schemas.microsoft.com/office/drawing/2014/main" id="{2CF2D5D4-87CC-7A4B-821C-DEE39543B599}"/>
              </a:ext>
            </a:extLst>
          </p:cNvPr>
          <p:cNvCxnSpPr/>
          <p:nvPr/>
        </p:nvCxnSpPr>
        <p:spPr>
          <a:xfrm>
            <a:off x="10395234" y="1661408"/>
            <a:ext cx="0" cy="113415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4B45450-5133-AF69-80C5-A7B00B14291D}"/>
              </a:ext>
            </a:extLst>
          </p:cNvPr>
          <p:cNvCxnSpPr/>
          <p:nvPr/>
        </p:nvCxnSpPr>
        <p:spPr>
          <a:xfrm>
            <a:off x="10395234" y="2928829"/>
            <a:ext cx="0" cy="113415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A92D488-A14A-135A-1B8F-A5997C951FCD}"/>
              </a:ext>
            </a:extLst>
          </p:cNvPr>
          <p:cNvCxnSpPr/>
          <p:nvPr/>
        </p:nvCxnSpPr>
        <p:spPr>
          <a:xfrm>
            <a:off x="10395234" y="4196251"/>
            <a:ext cx="0" cy="113415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C39D9F94-9CF9-929F-330F-57E826F1C40B}"/>
              </a:ext>
            </a:extLst>
          </p:cNvPr>
          <p:cNvSpPr/>
          <p:nvPr/>
        </p:nvSpPr>
        <p:spPr>
          <a:xfrm>
            <a:off x="1873275" y="3040755"/>
            <a:ext cx="8215236" cy="892552"/>
          </a:xfrm>
          <a:prstGeom prst="rect">
            <a:avLst/>
          </a:prstGeom>
        </p:spPr>
        <p:txBody>
          <a:bodyPr wrap="square" lIns="0" tIns="0" rIns="0" bIns="0" anchor="ctr">
            <a:spAutoFit/>
          </a:bodyPr>
          <a:lstStyle/>
          <a:p>
            <a:pPr fontAlgn="auto">
              <a:spcBef>
                <a:spcPts val="0"/>
              </a:spcBef>
              <a:spcAft>
                <a:spcPts val="0"/>
              </a:spcAft>
            </a:pPr>
            <a:r>
              <a:rPr lang="en-IN" sz="1600" b="1" dirty="0">
                <a:solidFill>
                  <a:schemeClr val="bg1"/>
                </a:solidFill>
                <a:latin typeface="Arial" panose="020B0604020202020204" pitchFamily="34" charset="0"/>
                <a:cs typeface="Arial" panose="020B0604020202020204" pitchFamily="34" charset="0"/>
              </a:rPr>
              <a:t>Strategic Risk Prioritization</a:t>
            </a:r>
          </a:p>
          <a:p>
            <a:pPr fontAlgn="auto">
              <a:spcBef>
                <a:spcPts val="0"/>
              </a:spcBef>
              <a:spcAft>
                <a:spcPts val="0"/>
              </a:spcAft>
            </a:pPr>
            <a:r>
              <a:rPr lang="en-IN" sz="1400" dirty="0">
                <a:solidFill>
                  <a:schemeClr val="bg1"/>
                </a:solidFill>
                <a:latin typeface="Arial" panose="020B0604020202020204" pitchFamily="34" charset="0"/>
                <a:cs typeface="Arial" panose="020B0604020202020204" pitchFamily="34" charset="0"/>
              </a:rPr>
              <a:t>Our annual risk prioritization is a strategic exercise that considers the long-term implications of each risk. By assessing risks based on their potential enduring impact, we can focus our resources and attention on areas that are most critical to the utility's success and stability.</a:t>
            </a:r>
            <a:endParaRPr lang="en-US" sz="1400" dirty="0">
              <a:solidFill>
                <a:schemeClr val="bg1"/>
              </a:solidFill>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6CC58F21-4640-E264-30EB-B0C956AB87A9}"/>
              </a:ext>
            </a:extLst>
          </p:cNvPr>
          <p:cNvSpPr/>
          <p:nvPr/>
        </p:nvSpPr>
        <p:spPr>
          <a:xfrm>
            <a:off x="1902539" y="4282449"/>
            <a:ext cx="8215236" cy="892552"/>
          </a:xfrm>
          <a:prstGeom prst="rect">
            <a:avLst/>
          </a:prstGeom>
        </p:spPr>
        <p:txBody>
          <a:bodyPr wrap="square" lIns="0" tIns="0" rIns="0" bIns="0" anchor="ctr">
            <a:spAutoFit/>
          </a:bodyPr>
          <a:lstStyle/>
          <a:p>
            <a:pPr fontAlgn="auto">
              <a:spcBef>
                <a:spcPts val="0"/>
              </a:spcBef>
              <a:spcAft>
                <a:spcPts val="0"/>
              </a:spcAft>
            </a:pPr>
            <a:r>
              <a:rPr lang="en-IN" sz="1600" b="1" dirty="0">
                <a:solidFill>
                  <a:schemeClr val="bg1"/>
                </a:solidFill>
                <a:latin typeface="Arial" panose="020B0604020202020204" pitchFamily="34" charset="0"/>
                <a:cs typeface="Arial" panose="020B0604020202020204" pitchFamily="34" charset="0"/>
              </a:rPr>
              <a:t>Adapting to Developments</a:t>
            </a:r>
          </a:p>
          <a:p>
            <a:pPr fontAlgn="auto">
              <a:spcBef>
                <a:spcPts val="0"/>
              </a:spcBef>
              <a:spcAft>
                <a:spcPts val="0"/>
              </a:spcAft>
            </a:pPr>
            <a:r>
              <a:rPr lang="en-IN" sz="1400" dirty="0">
                <a:solidFill>
                  <a:schemeClr val="bg1"/>
                </a:solidFill>
                <a:latin typeface="Arial" panose="020B0604020202020204" pitchFamily="34" charset="0"/>
                <a:cs typeface="Arial" panose="020B0604020202020204" pitchFamily="34" charset="0"/>
              </a:rPr>
              <a:t>The past year's significant developments, such as regulatory changes or technological advancements, have influenced our risk prioritization. We adapt our risk management strategies to these developments, ensuring that [</a:t>
            </a:r>
            <a:r>
              <a:rPr lang="en-IN" sz="1400" dirty="0">
                <a:solidFill>
                  <a:srgbClr val="FF0000"/>
                </a:solidFill>
                <a:latin typeface="Arial" panose="020B0604020202020204" pitchFamily="34" charset="0"/>
                <a:cs typeface="Arial" panose="020B0604020202020204" pitchFamily="34" charset="0"/>
              </a:rPr>
              <a:t>utility name</a:t>
            </a:r>
            <a:r>
              <a:rPr lang="en-IN" sz="1400" dirty="0">
                <a:solidFill>
                  <a:schemeClr val="bg1"/>
                </a:solidFill>
                <a:latin typeface="Arial" panose="020B0604020202020204" pitchFamily="34" charset="0"/>
                <a:cs typeface="Arial" panose="020B0604020202020204" pitchFamily="34" charset="0"/>
              </a:rPr>
              <a:t>] remains agile and responsive to the changing risk environment.</a:t>
            </a:r>
            <a:endParaRPr lang="en-US" sz="1400" dirty="0">
              <a:solidFill>
                <a:schemeClr val="bg1"/>
              </a:solidFill>
              <a:latin typeface="Arial" panose="020B0604020202020204" pitchFamily="34" charset="0"/>
              <a:cs typeface="Arial" panose="020B0604020202020204" pitchFamily="34" charset="0"/>
            </a:endParaRPr>
          </a:p>
        </p:txBody>
      </p:sp>
      <p:pic>
        <p:nvPicPr>
          <p:cNvPr id="43" name="Graphic 42" descr="Settings with solid fill">
            <a:extLst>
              <a:ext uri="{FF2B5EF4-FFF2-40B4-BE49-F238E27FC236}">
                <a16:creationId xmlns:a16="http://schemas.microsoft.com/office/drawing/2014/main" id="{B30526F0-8834-8226-5284-99E96C4C92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70328" y="3201942"/>
            <a:ext cx="683120" cy="655017"/>
          </a:xfrm>
          <a:prstGeom prst="rect">
            <a:avLst/>
          </a:prstGeom>
        </p:spPr>
      </p:pic>
      <p:sp>
        <p:nvSpPr>
          <p:cNvPr id="3" name="AutoShape 2" descr="Risk Icon PNG Images, Vectors Free Download - Pngtree">
            <a:extLst>
              <a:ext uri="{FF2B5EF4-FFF2-40B4-BE49-F238E27FC236}">
                <a16:creationId xmlns:a16="http://schemas.microsoft.com/office/drawing/2014/main" id="{33DB705C-DAE0-5D01-0174-4BB06C17D6A0}"/>
              </a:ext>
            </a:extLst>
          </p:cNvPr>
          <p:cNvSpPr>
            <a:spLocks noChangeAspect="1" noChangeArrowheads="1"/>
          </p:cNvSpPr>
          <p:nvPr/>
        </p:nvSpPr>
        <p:spPr bwMode="auto">
          <a:xfrm>
            <a:off x="5976414" y="3376032"/>
            <a:ext cx="315682" cy="41781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2054" name="Picture 6" descr="Risk Icon PNG Images, Vectors Free Download - Pngtree">
            <a:extLst>
              <a:ext uri="{FF2B5EF4-FFF2-40B4-BE49-F238E27FC236}">
                <a16:creationId xmlns:a16="http://schemas.microsoft.com/office/drawing/2014/main" id="{EEF210B2-3948-78B3-2ECB-6B280E120947}"/>
              </a:ext>
            </a:extLst>
          </p:cNvPr>
          <p:cNvPicPr>
            <a:picLocks noChangeAspect="1" noChangeArrowheads="1"/>
          </p:cNvPicPr>
          <p:nvPr/>
        </p:nvPicPr>
        <p:blipFill>
          <a:blip r:embed="rId5">
            <a:lum bright="70000" contrast="-70000"/>
            <a:extLst>
              <a:ext uri="{BEBA8EAE-BF5A-486C-A8C5-ECC9F3942E4B}">
                <a14:imgProps xmlns:a14="http://schemas.microsoft.com/office/drawing/2010/main">
                  <a14:imgLayer r:embed="rId6">
                    <a14:imgEffect>
                      <a14:backgroundRemoval t="10000" b="90000" l="10000" r="90000">
                        <a14:foregroundMark x1="31111" y1="18667" x2="31111" y2="18667"/>
                        <a14:foregroundMark x1="31111" y1="32000" x2="31111" y2="32000"/>
                        <a14:foregroundMark x1="28889" y1="31111" x2="28889" y2="31111"/>
                        <a14:foregroundMark x1="67111" y1="20000" x2="67111" y2="20000"/>
                        <a14:foregroundMark x1="72000" y1="29333" x2="72000" y2="29333"/>
                        <a14:foregroundMark x1="69333" y1="45778" x2="69333" y2="45778"/>
                        <a14:foregroundMark x1="28000" y1="63556" x2="28000" y2="63556"/>
                        <a14:foregroundMark x1="30667" y1="66667" x2="30667" y2="66667"/>
                        <a14:foregroundMark x1="32889" y1="75111" x2="32889" y2="75111"/>
                        <a14:foregroundMark x1="56000" y1="75556" x2="56000" y2="75556"/>
                        <a14:foregroundMark x1="78667" y1="70222" x2="78667" y2="70222"/>
                      </a14:backgroundRemoval>
                    </a14:imgEffect>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0569654" y="1794711"/>
            <a:ext cx="884468" cy="928089"/>
          </a:xfrm>
          <a:prstGeom prst="rect">
            <a:avLst/>
          </a:prstGeom>
          <a:noFill/>
          <a:extLst>
            <a:ext uri="{909E8E84-426E-40DD-AFC4-6F175D3DCCD1}">
              <a14:hiddenFill xmlns:a14="http://schemas.microsoft.com/office/drawing/2010/main">
                <a:solidFill>
                  <a:srgbClr val="FFFFFF"/>
                </a:solidFill>
              </a14:hiddenFill>
            </a:ext>
          </a:extLst>
        </p:spPr>
      </p:pic>
      <p:pic>
        <p:nvPicPr>
          <p:cNvPr id="12" name="Graphic 11" descr="Repeat with solid fill">
            <a:extLst>
              <a:ext uri="{FF2B5EF4-FFF2-40B4-BE49-F238E27FC236}">
                <a16:creationId xmlns:a16="http://schemas.microsoft.com/office/drawing/2014/main" id="{EA9CC8AC-ED5D-DBC7-6F43-13E163A7B60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704297" y="4490142"/>
            <a:ext cx="615182" cy="546376"/>
          </a:xfrm>
          <a:prstGeom prst="rect">
            <a:avLst/>
          </a:prstGeom>
        </p:spPr>
      </p:pic>
    </p:spTree>
    <p:extLst>
      <p:ext uri="{BB962C8B-B14F-4D97-AF65-F5344CB8AC3E}">
        <p14:creationId xmlns:p14="http://schemas.microsoft.com/office/powerpoint/2010/main" val="1781333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5FB61118DAAD4FBDC5D82847D4009B" ma:contentTypeVersion="19" ma:contentTypeDescription="Create a new document." ma:contentTypeScope="" ma:versionID="38da77dd071780b00c9c4b2c03cef4f4">
  <xsd:schema xmlns:xsd="http://www.w3.org/2001/XMLSchema" xmlns:xs="http://www.w3.org/2001/XMLSchema" xmlns:p="http://schemas.microsoft.com/office/2006/metadata/properties" xmlns:ns2="9ba3dabb-2da6-4f45-8561-132d6071a402" xmlns:ns3="9576639f-c75f-46ad-abc8-a52838b1b771" targetNamespace="http://schemas.microsoft.com/office/2006/metadata/properties" ma:root="true" ma:fieldsID="6fca3a15d0f6aef5558cead3978cd46b" ns2:_="" ns3:_="">
    <xsd:import namespace="9ba3dabb-2da6-4f45-8561-132d6071a402"/>
    <xsd:import namespace="9576639f-c75f-46ad-abc8-a52838b1b77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Imag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a3dabb-2da6-4f45-8561-132d6071a4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Image" ma:index="20" nillable="true" ma:displayName="Image" ma:format="Thumbnail" ma:internalName="Image">
      <xsd:simpleType>
        <xsd:restriction base="dms:Unknow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9a8c3e8-09d4-4d0e-b106-7addde49c4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576639f-c75f-46ad-abc8-a52838b1b77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950e540-4b28-404e-922e-a0464e719a8d}" ma:internalName="TaxCatchAll" ma:showField="CatchAllData" ma:web="9576639f-c75f-46ad-abc8-a52838b1b7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576639f-c75f-46ad-abc8-a52838b1b771" xsi:nil="true"/>
    <lcf76f155ced4ddcb4097134ff3c332f xmlns="9ba3dabb-2da6-4f45-8561-132d6071a402">
      <Terms xmlns="http://schemas.microsoft.com/office/infopath/2007/PartnerControls"/>
    </lcf76f155ced4ddcb4097134ff3c332f>
    <Image xmlns="9ba3dabb-2da6-4f45-8561-132d6071a402" xsi:nil="true"/>
  </documentManagement>
</p:properties>
</file>

<file path=customXml/itemProps1.xml><?xml version="1.0" encoding="utf-8"?>
<ds:datastoreItem xmlns:ds="http://schemas.openxmlformats.org/officeDocument/2006/customXml" ds:itemID="{326B8E6B-F26D-47C1-BAE9-BDF83DEBFE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a3dabb-2da6-4f45-8561-132d6071a402"/>
    <ds:schemaRef ds:uri="9576639f-c75f-46ad-abc8-a52838b1b7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E95A16-1100-434D-943D-0A4BCB193151}">
  <ds:schemaRefs>
    <ds:schemaRef ds:uri="http://schemas.microsoft.com/sharepoint/v3/contenttype/forms"/>
  </ds:schemaRefs>
</ds:datastoreItem>
</file>

<file path=customXml/itemProps3.xml><?xml version="1.0" encoding="utf-8"?>
<ds:datastoreItem xmlns:ds="http://schemas.openxmlformats.org/officeDocument/2006/customXml" ds:itemID="{D28D0376-0626-48B5-818E-29013BAD7733}">
  <ds:schemaRefs>
    <ds:schemaRef ds:uri="http://purl.org/dc/dcmitype/"/>
    <ds:schemaRef ds:uri="http://www.w3.org/XML/1998/namespace"/>
    <ds:schemaRef ds:uri="c916d574-f48a-4f45-8b4e-e7496d8a8d20"/>
    <ds:schemaRef ds:uri="http://schemas.microsoft.com/office/2006/documentManagement/types"/>
    <ds:schemaRef ds:uri="499fbd05-4048-4b17-8b0d-22ba848ddd47"/>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elements/1.1/"/>
    <ds:schemaRef ds:uri="9576639f-c75f-46ad-abc8-a52838b1b771"/>
    <ds:schemaRef ds:uri="9ba3dabb-2da6-4f45-8561-132d6071a402"/>
  </ds:schemaRefs>
</ds:datastoreItem>
</file>

<file path=docProps/app.xml><?xml version="1.0" encoding="utf-8"?>
<Properties xmlns="http://schemas.openxmlformats.org/officeDocument/2006/extended-properties" xmlns:vt="http://schemas.openxmlformats.org/officeDocument/2006/docPropsVTypes">
  <TotalTime>4431</TotalTime>
  <Words>1836</Words>
  <Application>Microsoft Office PowerPoint</Application>
  <PresentationFormat>Widescreen</PresentationFormat>
  <Paragraphs>138</Paragraphs>
  <Slides>16</Slides>
  <Notes>16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16</vt:i4>
      </vt:variant>
    </vt:vector>
  </HeadingPairs>
  <TitlesOfParts>
    <vt:vector size="25" baseType="lpstr">
      <vt:lpstr>Aptos</vt:lpstr>
      <vt:lpstr>Aptos Display</vt:lpstr>
      <vt:lpstr>Arial</vt:lpstr>
      <vt:lpstr>Calibri</vt:lpstr>
      <vt:lpstr>Raleway</vt:lpstr>
      <vt:lpstr>Raleway Light</vt:lpstr>
      <vt:lpstr>Symbol</vt:lpstr>
      <vt:lpstr>Office Theme</vt:lpstr>
      <vt:lpstr>Custom Design</vt:lpstr>
      <vt:lpstr>Attachment III-3: Senior Leadership ERM Briefing PowerPoint Template   December 2024 | Version 1.0</vt:lpstr>
      <vt:lpstr>Agenda</vt:lpstr>
      <vt:lpstr>Vision &amp; Mission Statement/ERM Policy</vt:lpstr>
      <vt:lpstr>ERM Governance Structure</vt:lpstr>
      <vt:lpstr>ERM Program Accomplishments &amp; Activities</vt:lpstr>
      <vt:lpstr>Quarterly Risk Management Program Update (Option 1)</vt:lpstr>
      <vt:lpstr>Annual Risk Management Program Update (Option 2)</vt:lpstr>
      <vt:lpstr>Quarterly Review of Risk Landscape and Prioritization</vt:lpstr>
      <vt:lpstr>Annual Review of Risk Landscape and Prioritization</vt:lpstr>
      <vt:lpstr>Utility’s Risk Landscape Compared to State’s Risk Profile (Optional)</vt:lpstr>
      <vt:lpstr>Quarterly Mitigation Strategies and Progress Update</vt:lpstr>
      <vt:lpstr>Annual Mitigation Strategies and Progress Update</vt:lpstr>
      <vt:lpstr>Quarterly Challenges and Strategic Recommendations</vt:lpstr>
      <vt:lpstr>Annual Challenges and Strategic Recommendations</vt:lpstr>
      <vt:lpstr>Next Steps for ERM Program (Quarterly)</vt:lpstr>
      <vt:lpstr>Next Steps for ERM Program (Annually)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 Working Group Proposed Timeline for Developing Risk Tool Kit</dc:title>
  <dc:creator>Agnetha Serrame</dc:creator>
  <cp:lastModifiedBy>Aggie Serrame</cp:lastModifiedBy>
  <cp:revision>34</cp:revision>
  <dcterms:created xsi:type="dcterms:W3CDTF">2024-03-05T19:35:55Z</dcterms:created>
  <dcterms:modified xsi:type="dcterms:W3CDTF">2024-12-20T19:31:34Z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0x010100305FB61118DAAD4FBDC5D82847D4009B</vt:lpwstr>
  </property>
  <property fmtid="{D5CDD505-2E9C-101B-9397-08002B2CF9AE}" pid="3" name="MediaServiceImageTags">
    <vt:lpwstr/>
  </property>
</Properties>
</file>